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478" r:id="rId2"/>
    <p:sldId id="486" r:id="rId3"/>
    <p:sldId id="480" r:id="rId4"/>
    <p:sldId id="489" r:id="rId5"/>
    <p:sldId id="485" r:id="rId6"/>
    <p:sldId id="490" r:id="rId7"/>
    <p:sldId id="481" r:id="rId8"/>
    <p:sldId id="491" r:id="rId9"/>
    <p:sldId id="492" r:id="rId10"/>
    <p:sldId id="482" r:id="rId11"/>
    <p:sldId id="493" r:id="rId12"/>
    <p:sldId id="520" r:id="rId13"/>
    <p:sldId id="522" r:id="rId14"/>
    <p:sldId id="523" r:id="rId15"/>
    <p:sldId id="532" r:id="rId16"/>
    <p:sldId id="494" r:id="rId17"/>
    <p:sldId id="524" r:id="rId18"/>
    <p:sldId id="525" r:id="rId19"/>
    <p:sldId id="526" r:id="rId20"/>
    <p:sldId id="527" r:id="rId21"/>
    <p:sldId id="528" r:id="rId22"/>
    <p:sldId id="533" r:id="rId23"/>
    <p:sldId id="529" r:id="rId24"/>
    <p:sldId id="530" r:id="rId25"/>
  </p:sldIdLst>
  <p:sldSz cx="12192000" cy="6858000"/>
  <p:notesSz cx="6858000" cy="9144000"/>
  <p:embeddedFontLst>
    <p:embeddedFont>
      <p:font typeface="思源黑体 CN Bold" panose="02010600030101010101" charset="-122"/>
      <p:bold r:id="rId26"/>
    </p:embeddedFont>
    <p:embeddedFont>
      <p:font typeface="Cambria Math" panose="02040503050406030204" pitchFamily="18" charset="0"/>
      <p:regular r:id="rId27"/>
    </p:embeddedFont>
  </p:embeddedFontLst>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0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355C"/>
    <a:srgbClr val="3187C6"/>
    <a:srgbClr val="F7C15D"/>
    <a:srgbClr val="DDECF7"/>
    <a:srgbClr val="F2F2F2"/>
    <a:srgbClr val="CDE3F3"/>
    <a:srgbClr val="004A82"/>
    <a:srgbClr val="65A7D9"/>
    <a:srgbClr val="1D4D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97" autoAdjust="0"/>
    <p:restoredTop sz="94660"/>
  </p:normalViewPr>
  <p:slideViewPr>
    <p:cSldViewPr snapToGrid="0" showGuides="1">
      <p:cViewPr varScale="1">
        <p:scale>
          <a:sx n="84" d="100"/>
          <a:sy n="84" d="100"/>
        </p:scale>
        <p:origin x="581" y="67"/>
      </p:cViewPr>
      <p:guideLst>
        <p:guide orient="horz" pos="2160"/>
        <p:guide pos="1084"/>
      </p:guideLst>
    </p:cSldViewPr>
  </p:slideViewPr>
  <p:notesTextViewPr>
    <p:cViewPr>
      <p:scale>
        <a:sx n="1" d="1"/>
        <a:sy n="1" d="1"/>
      </p:scale>
      <p:origin x="0" y="0"/>
    </p:cViewPr>
  </p:notesTextViewPr>
  <p:sorterViewPr>
    <p:cViewPr>
      <p:scale>
        <a:sx n="128" d="100"/>
        <a:sy n="128" d="100"/>
      </p:scale>
      <p:origin x="0" y="-1574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F1720F0-B823-4B60-8E45-2EA48F4D966C}" type="datetimeFigureOut">
              <a:rPr lang="zh-CN" altLang="en-US" smtClean="0"/>
              <a:t>2024/3/11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F1720F0-B823-4B60-8E45-2EA48F4D966C}" type="datetimeFigureOut">
              <a:rPr lang="zh-CN" altLang="en-US" smtClean="0"/>
              <a:t>2024/3/11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42DCE8-BB96-407C-A723-39F591FD62D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F1720F0-B823-4B60-8E45-2EA48F4D966C}" type="datetimeFigureOut">
              <a:rPr lang="zh-CN" altLang="en-US" smtClean="0"/>
              <a:t>2024/3/11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42DCE8-BB96-407C-A723-39F591FD62D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F1720F0-B823-4B60-8E45-2EA48F4D966C}" type="datetimeFigureOut">
              <a:rPr lang="zh-CN" altLang="en-US" smtClean="0"/>
              <a:t>2024/3/11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F1720F0-B823-4B60-8E45-2EA48F4D966C}" type="datetimeFigureOut">
              <a:rPr lang="zh-CN" altLang="en-US" smtClean="0"/>
              <a:t>2024/3/11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9" name="图文框 18"/>
          <p:cNvSpPr/>
          <p:nvPr userDrawn="1"/>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userDrawn="1"/>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1" name="矩形 20"/>
          <p:cNvSpPr/>
          <p:nvPr userDrawn="1"/>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矩形 21"/>
          <p:cNvSpPr/>
          <p:nvPr userDrawn="1"/>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24" name="组合 23"/>
          <p:cNvGrpSpPr/>
          <p:nvPr userDrawn="1"/>
        </p:nvGrpSpPr>
        <p:grpSpPr>
          <a:xfrm>
            <a:off x="-913511" y="-1730840"/>
            <a:ext cx="13957141" cy="10476193"/>
            <a:chOff x="-913511" y="-1730840"/>
            <a:chExt cx="13957141" cy="10476193"/>
          </a:xfrm>
        </p:grpSpPr>
        <p:sp>
          <p:nvSpPr>
            <p:cNvPr id="25" name="斜纹 24"/>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7" name="斜纹 26"/>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斜纹 27"/>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文框 5"/>
          <p:cNvSpPr/>
          <p:nvPr userDrawn="1"/>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 name="图文框 6"/>
          <p:cNvSpPr/>
          <p:nvPr userDrawn="1"/>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8" name="矩形 7"/>
          <p:cNvSpPr/>
          <p:nvPr userDrawn="1"/>
        </p:nvSpPr>
        <p:spPr>
          <a:xfrm>
            <a:off x="9355728" y="734801"/>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9" name="矩形 8"/>
          <p:cNvSpPr/>
          <p:nvPr userDrawn="1"/>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0" name="矩形 9"/>
          <p:cNvSpPr/>
          <p:nvPr userDrawn="1"/>
        </p:nvSpPr>
        <p:spPr>
          <a:xfrm>
            <a:off x="11081859" y="3343888"/>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1" name="矩形 10"/>
          <p:cNvSpPr/>
          <p:nvPr userDrawn="1"/>
        </p:nvSpPr>
        <p:spPr>
          <a:xfrm>
            <a:off x="1011796" y="994551"/>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2" name="矩形 11"/>
          <p:cNvSpPr/>
          <p:nvPr userDrawn="1"/>
        </p:nvSpPr>
        <p:spPr>
          <a:xfrm>
            <a:off x="1495193" y="5120532"/>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3" name="矩形 12"/>
          <p:cNvSpPr/>
          <p:nvPr userDrawn="1"/>
        </p:nvSpPr>
        <p:spPr>
          <a:xfrm>
            <a:off x="623171" y="401820"/>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4" name="矩形 13"/>
          <p:cNvSpPr/>
          <p:nvPr userDrawn="1"/>
        </p:nvSpPr>
        <p:spPr>
          <a:xfrm>
            <a:off x="2023905" y="5898758"/>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5" name="矩形 14"/>
          <p:cNvSpPr/>
          <p:nvPr userDrawn="1"/>
        </p:nvSpPr>
        <p:spPr>
          <a:xfrm>
            <a:off x="796108" y="4367027"/>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6" name="斜纹 15"/>
          <p:cNvSpPr/>
          <p:nvPr userDrawn="1"/>
        </p:nvSpPr>
        <p:spPr>
          <a:xfrm rot="18776160" flipH="1">
            <a:off x="-1805110" y="625470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7" name="斜纹 16"/>
          <p:cNvSpPr/>
          <p:nvPr userDrawn="1"/>
        </p:nvSpPr>
        <p:spPr>
          <a:xfrm rot="18776160" flipH="1">
            <a:off x="-2100751" y="672206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8" name="斜纹 17"/>
          <p:cNvSpPr/>
          <p:nvPr userDrawn="1"/>
        </p:nvSpPr>
        <p:spPr>
          <a:xfrm rot="7976160" flipH="1">
            <a:off x="9786700" y="68799"/>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9" name="斜纹 18"/>
          <p:cNvSpPr/>
          <p:nvPr userDrawn="1"/>
        </p:nvSpPr>
        <p:spPr>
          <a:xfrm rot="7976160" flipH="1">
            <a:off x="10434646" y="-74052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4" name="矩形 23"/>
          <p:cNvSpPr/>
          <p:nvPr userDrawn="1"/>
        </p:nvSpPr>
        <p:spPr>
          <a:xfrm>
            <a:off x="10162194" y="1753182"/>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F1720F0-B823-4B60-8E45-2EA48F4D966C}" type="datetimeFigureOut">
              <a:rPr lang="zh-CN" altLang="en-US" smtClean="0"/>
              <a:t>2024/3/11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F1720F0-B823-4B60-8E45-2EA48F4D966C}" type="datetimeFigureOut">
              <a:rPr lang="zh-CN" altLang="en-US" smtClean="0"/>
              <a:t>2024/3/11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F1720F0-B823-4B60-8E45-2EA48F4D966C}" type="datetimeFigureOut">
              <a:rPr lang="zh-CN" altLang="en-US" smtClean="0"/>
              <a:t>2024/3/11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42DCE8-BB96-407C-A723-39F591FD62D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F1720F0-B823-4B60-8E45-2EA48F4D966C}" type="datetimeFigureOut">
              <a:rPr lang="zh-CN" altLang="en-US" smtClean="0"/>
              <a:t>2024/3/11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C42DCE8-BB96-407C-A723-39F591FD62D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1720F0-B823-4B60-8E45-2EA48F4D966C}" type="datetimeFigureOut">
              <a:rPr lang="zh-CN" altLang="en-US" smtClean="0"/>
              <a:t>2024/3/11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C42DCE8-BB96-407C-A723-39F591FD62D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F1720F0-B823-4B60-8E45-2EA48F4D966C}" type="datetimeFigureOut">
              <a:rPr lang="zh-CN" altLang="en-US" smtClean="0"/>
              <a:t>2024/3/11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C42DCE8-BB96-407C-A723-39F591FD62D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1720F0-B823-4B60-8E45-2EA48F4D966C}" type="datetimeFigureOut">
              <a:rPr lang="zh-CN" altLang="en-US" smtClean="0"/>
              <a:t>2024/3/11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42DCE8-BB96-407C-A723-39F591FD62D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9.xml"/><Relationship Id="rId5" Type="http://schemas.openxmlformats.org/officeDocument/2006/relationships/image" Target="../media/image9.GIF"/><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jpeg"/><Relationship Id="rId1" Type="http://schemas.openxmlformats.org/officeDocument/2006/relationships/slideLayout" Target="../slideLayouts/slideLayout9.xml"/><Relationship Id="rId6" Type="http://schemas.openxmlformats.org/officeDocument/2006/relationships/image" Target="../media/image14.GIF"/><Relationship Id="rId5" Type="http://schemas.openxmlformats.org/officeDocument/2006/relationships/image" Target="../media/image13.GIF"/><Relationship Id="rId4" Type="http://schemas.openxmlformats.org/officeDocument/2006/relationships/image" Target="../media/image12.GIF"/></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9.xml"/><Relationship Id="rId5" Type="http://schemas.openxmlformats.org/officeDocument/2006/relationships/image" Target="../media/image18.jpeg"/><Relationship Id="rId4" Type="http://schemas.openxmlformats.org/officeDocument/2006/relationships/image" Target="../media/image1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9.xml"/><Relationship Id="rId1" Type="http://schemas.openxmlformats.org/officeDocument/2006/relationships/tags" Target="../tags/tag1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9.xml"/><Relationship Id="rId1" Type="http://schemas.openxmlformats.org/officeDocument/2006/relationships/tags" Target="../tags/tag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7" name="矩形 26"/>
          <p:cNvSpPr/>
          <p:nvPr/>
        </p:nvSpPr>
        <p:spPr>
          <a:xfrm>
            <a:off x="9355728" y="734801"/>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9" name="矩形 28"/>
          <p:cNvSpPr/>
          <p:nvPr/>
        </p:nvSpPr>
        <p:spPr>
          <a:xfrm>
            <a:off x="11081859" y="3343888"/>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495193" y="5120532"/>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6" name="矩形 35"/>
          <p:cNvSpPr/>
          <p:nvPr/>
        </p:nvSpPr>
        <p:spPr>
          <a:xfrm>
            <a:off x="2023905" y="5898758"/>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796108" y="4367027"/>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8" name="斜纹 37"/>
          <p:cNvSpPr/>
          <p:nvPr/>
        </p:nvSpPr>
        <p:spPr>
          <a:xfrm rot="18776160" flipH="1">
            <a:off x="-1805110" y="625470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9" name="斜纹 38"/>
          <p:cNvSpPr/>
          <p:nvPr/>
        </p:nvSpPr>
        <p:spPr>
          <a:xfrm rot="18776160" flipH="1">
            <a:off x="-2100751" y="672206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p:cNvSpPr/>
          <p:nvPr/>
        </p:nvSpPr>
        <p:spPr>
          <a:xfrm rot="7976160" flipH="1">
            <a:off x="9786700" y="14251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5" name="斜纹 44"/>
          <p:cNvSpPr/>
          <p:nvPr/>
        </p:nvSpPr>
        <p:spPr>
          <a:xfrm rot="7976160" flipH="1">
            <a:off x="10434646" y="-74052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6" name="文本框 45"/>
          <p:cNvSpPr txBox="1"/>
          <p:nvPr/>
        </p:nvSpPr>
        <p:spPr>
          <a:xfrm>
            <a:off x="4482393" y="1172223"/>
            <a:ext cx="2575560" cy="1322070"/>
          </a:xfrm>
          <a:prstGeom prst="rect">
            <a:avLst/>
          </a:prstGeom>
          <a:solidFill>
            <a:schemeClr val="bg1"/>
          </a:solidFill>
        </p:spPr>
        <p:txBody>
          <a:bodyPr wrap="none" rtlCol="0">
            <a:spAutoFit/>
          </a:bodyPr>
          <a:lstStyle/>
          <a:p>
            <a:r>
              <a:rPr lang="en-US" altLang="zh-CN" sz="8000" dirty="0">
                <a:solidFill>
                  <a:srgbClr val="3187C6"/>
                </a:solidFill>
                <a:latin typeface="思源黑体 CN Bold" panose="020B0800000000000000" pitchFamily="34" charset="-122"/>
                <a:ea typeface="思源黑体 CN Bold" panose="020B0800000000000000" pitchFamily="34" charset="-122"/>
              </a:rPr>
              <a:t>202</a:t>
            </a:r>
            <a:r>
              <a:rPr lang="en-US" altLang="zh-CN" sz="8000" dirty="0">
                <a:solidFill>
                  <a:srgbClr val="F7C15D"/>
                </a:solidFill>
                <a:latin typeface="思源黑体 CN Bold" panose="020B0800000000000000" pitchFamily="34" charset="-122"/>
                <a:ea typeface="思源黑体 CN Bold" panose="020B0800000000000000" pitchFamily="34" charset="-122"/>
              </a:rPr>
              <a:t>4</a:t>
            </a:r>
            <a:endParaRPr lang="zh-CN" altLang="en-US" sz="8000" dirty="0">
              <a:solidFill>
                <a:srgbClr val="F7C15D"/>
              </a:solidFill>
              <a:latin typeface="思源黑体 CN Bold" panose="020B0800000000000000" pitchFamily="34" charset="-122"/>
              <a:ea typeface="思源黑体 CN Bold" panose="020B0800000000000000" pitchFamily="34" charset="-122"/>
            </a:endParaRPr>
          </a:p>
        </p:txBody>
      </p:sp>
      <p:sp>
        <p:nvSpPr>
          <p:cNvPr id="47" name="文本框 46"/>
          <p:cNvSpPr txBox="1"/>
          <p:nvPr/>
        </p:nvSpPr>
        <p:spPr>
          <a:xfrm>
            <a:off x="3014980" y="2497455"/>
            <a:ext cx="6162040" cy="1753235"/>
          </a:xfrm>
          <a:prstGeom prst="rect">
            <a:avLst/>
          </a:prstGeom>
          <a:noFill/>
        </p:spPr>
        <p:txBody>
          <a:bodyPr wrap="square" rtlCol="0">
            <a:spAutoFit/>
          </a:bodyPr>
          <a:lstStyle/>
          <a:p>
            <a:pPr algn="l"/>
            <a:r>
              <a:rPr sz="5400" b="1" dirty="0">
                <a:solidFill>
                  <a:srgbClr val="123046"/>
                </a:solidFill>
                <a:ea typeface="思源黑体 CN Bold" panose="020B0800000000000000" pitchFamily="34" charset="-122"/>
              </a:rPr>
              <a:t>拉格朗日乘子法在</a:t>
            </a:r>
          </a:p>
          <a:p>
            <a:pPr algn="l"/>
            <a:r>
              <a:rPr sz="5400" b="1" dirty="0">
                <a:solidFill>
                  <a:srgbClr val="123046"/>
                </a:solidFill>
                <a:ea typeface="思源黑体 CN Bold" panose="020B0800000000000000" pitchFamily="34" charset="-122"/>
              </a:rPr>
              <a:t>机器学习中的应用</a:t>
            </a:r>
          </a:p>
        </p:txBody>
      </p:sp>
      <p:sp>
        <p:nvSpPr>
          <p:cNvPr id="52" name="文本框 51"/>
          <p:cNvSpPr txBox="1"/>
          <p:nvPr/>
        </p:nvSpPr>
        <p:spPr>
          <a:xfrm>
            <a:off x="6968009" y="4651685"/>
            <a:ext cx="3194050" cy="337185"/>
          </a:xfrm>
          <a:prstGeom prst="rect">
            <a:avLst/>
          </a:prstGeom>
          <a:noFill/>
        </p:spPr>
        <p:txBody>
          <a:bodyPr wrap="none" rtlCol="0">
            <a:spAutoFit/>
          </a:bodyPr>
          <a:lstStyle/>
          <a:p>
            <a:pPr algn="l"/>
            <a:r>
              <a:rPr lang="zh-CN" altLang="en-US" sz="1600" dirty="0">
                <a:solidFill>
                  <a:srgbClr val="0B1D2B"/>
                </a:solidFill>
              </a:rPr>
              <a:t>——《机器学习》第一次课程报告</a:t>
            </a:r>
          </a:p>
        </p:txBody>
      </p:sp>
      <p:sp>
        <p:nvSpPr>
          <p:cNvPr id="8" name="文本框 7"/>
          <p:cNvSpPr txBox="1"/>
          <p:nvPr/>
        </p:nvSpPr>
        <p:spPr>
          <a:xfrm>
            <a:off x="6105681" y="5530089"/>
            <a:ext cx="4963160" cy="368300"/>
          </a:xfrm>
          <a:prstGeom prst="rect">
            <a:avLst/>
          </a:prstGeom>
          <a:noFill/>
        </p:spPr>
        <p:txBody>
          <a:bodyPr wrap="none" rtlCol="0">
            <a:spAutoFit/>
          </a:bodyPr>
          <a:lstStyle/>
          <a:p>
            <a:pPr algn="l"/>
            <a:r>
              <a:rPr sz="1800">
                <a:solidFill>
                  <a:srgbClr val="0B1D2B"/>
                </a:solidFill>
                <a:latin typeface="思源黑体 CN Bold" panose="020B0800000000000000" pitchFamily="34" charset="-122"/>
                <a:ea typeface="思源黑体 CN Bold" panose="020B0800000000000000" pitchFamily="34" charset="-122"/>
              </a:rPr>
              <a:t>小组成员：赵付振 白纪杰 吴金格 顾笑宇 于涌博</a:t>
            </a:r>
          </a:p>
        </p:txBody>
      </p:sp>
      <p:sp>
        <p:nvSpPr>
          <p:cNvPr id="33" name="矩形 32"/>
          <p:cNvSpPr/>
          <p:nvPr/>
        </p:nvSpPr>
        <p:spPr>
          <a:xfrm>
            <a:off x="10162194" y="1753182"/>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259382" y="5378166"/>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494205" y="5573345"/>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2" name="组合 51"/>
          <p:cNvGrpSpPr/>
          <p:nvPr/>
        </p:nvGrpSpPr>
        <p:grpSpPr>
          <a:xfrm>
            <a:off x="3870262" y="2747660"/>
            <a:ext cx="963124" cy="963124"/>
            <a:chOff x="4082280" y="2326963"/>
            <a:chExt cx="963124" cy="963124"/>
          </a:xfrm>
        </p:grpSpPr>
        <p:sp>
          <p:nvSpPr>
            <p:cNvPr id="71" name="矩形 70"/>
            <p:cNvSpPr/>
            <p:nvPr/>
          </p:nvSpPr>
          <p:spPr>
            <a:xfrm rot="2700000">
              <a:off x="4082280" y="232696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2" name="文本框 71"/>
            <p:cNvSpPr txBox="1"/>
            <p:nvPr/>
          </p:nvSpPr>
          <p:spPr>
            <a:xfrm>
              <a:off x="4088095" y="2453411"/>
              <a:ext cx="787395" cy="707886"/>
            </a:xfrm>
            <a:prstGeom prst="rect">
              <a:avLst/>
            </a:prstGeom>
            <a:noFill/>
          </p:spPr>
          <p:txBody>
            <a:bodyPr wrap="none" rtlCol="0">
              <a:spAutoFit/>
            </a:bodyPr>
            <a:lstStyle/>
            <a:p>
              <a:r>
                <a:rPr lang="en-US" altLang="zh-CN" sz="4000" i="1" dirty="0">
                  <a:solidFill>
                    <a:schemeClr val="bg1"/>
                  </a:solidFill>
                </a:rPr>
                <a:t>03</a:t>
              </a:r>
              <a:endParaRPr lang="zh-CN" altLang="en-US" sz="4000" i="1" dirty="0">
                <a:solidFill>
                  <a:schemeClr val="bg1"/>
                </a:solidFill>
              </a:endParaRPr>
            </a:p>
          </p:txBody>
        </p:sp>
      </p:grpSp>
      <p:sp>
        <p:nvSpPr>
          <p:cNvPr id="70" name="文本框 69"/>
          <p:cNvSpPr txBox="1"/>
          <p:nvPr/>
        </p:nvSpPr>
        <p:spPr>
          <a:xfrm>
            <a:off x="5273483" y="3301688"/>
            <a:ext cx="3416320" cy="1200329"/>
          </a:xfrm>
          <a:prstGeom prst="rect">
            <a:avLst/>
          </a:prstGeom>
          <a:noFill/>
        </p:spPr>
        <p:txBody>
          <a:bodyPr wrap="none" rtlCol="0">
            <a:spAutoFit/>
          </a:bodyPr>
          <a:lstStyle/>
          <a:p>
            <a:pPr algn="l"/>
            <a:r>
              <a:rPr lang="zh-CN" altLang="en-US" sz="3600" dirty="0"/>
              <a:t>不等式约束条件</a:t>
            </a:r>
            <a:endParaRPr lang="zh-CN" altLang="en-US" sz="3600" dirty="0">
              <a:solidFill>
                <a:srgbClr val="0B1D2B"/>
              </a:solidFill>
            </a:endParaRPr>
          </a:p>
          <a:p>
            <a:pPr algn="l"/>
            <a:endParaRPr lang="zh-CN" altLang="en-US" sz="3600" dirty="0"/>
          </a:p>
        </p:txBody>
      </p:sp>
      <p:sp>
        <p:nvSpPr>
          <p:cNvPr id="8" name="文本框 7"/>
          <p:cNvSpPr txBox="1"/>
          <p:nvPr/>
        </p:nvSpPr>
        <p:spPr>
          <a:xfrm>
            <a:off x="5309711" y="2442419"/>
            <a:ext cx="2887345" cy="922020"/>
          </a:xfrm>
          <a:prstGeom prst="rect">
            <a:avLst/>
          </a:prstGeom>
          <a:noFill/>
        </p:spPr>
        <p:txBody>
          <a:bodyPr wrap="none" rtlCol="0">
            <a:spAutoFit/>
          </a:bodyPr>
          <a:lstStyle/>
          <a:p>
            <a:r>
              <a:rPr lang="en-US" altLang="zh-CN" sz="5400" dirty="0">
                <a:solidFill>
                  <a:srgbClr val="FECC3C"/>
                </a:solidFill>
              </a:rPr>
              <a:t>PART 03</a:t>
            </a:r>
            <a:endParaRPr lang="zh-CN" altLang="en-US" sz="5400" dirty="0">
              <a:solidFill>
                <a:srgbClr val="FECC3C"/>
              </a:solidFill>
            </a:endParaRPr>
          </a:p>
        </p:txBody>
      </p:sp>
      <p:cxnSp>
        <p:nvCxnSpPr>
          <p:cNvPr id="11" name="直接连接符 10"/>
          <p:cNvCxnSpPr/>
          <p:nvPr/>
        </p:nvCxnSpPr>
        <p:spPr>
          <a:xfrm>
            <a:off x="5273135" y="3228536"/>
            <a:ext cx="2954655" cy="0"/>
          </a:xfrm>
          <a:prstGeom prst="line">
            <a:avLst/>
          </a:prstGeom>
          <a:ln w="25400">
            <a:solidFill>
              <a:srgbClr val="3187C6"/>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6241" y="1246768"/>
            <a:ext cx="11620249" cy="5735092"/>
            <a:chOff x="96241" y="1246768"/>
            <a:chExt cx="11620249" cy="5735092"/>
          </a:xfrm>
        </p:grpSpPr>
        <p:sp>
          <p:nvSpPr>
            <p:cNvPr id="23" name="斜纹 22"/>
            <p:cNvSpPr/>
            <p:nvPr/>
          </p:nvSpPr>
          <p:spPr>
            <a:xfrm rot="18776160" flipH="1">
              <a:off x="-792370" y="459101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4" name="斜纹 23"/>
            <p:cNvSpPr/>
            <p:nvPr/>
          </p:nvSpPr>
          <p:spPr>
            <a:xfrm rot="18776160" flipH="1">
              <a:off x="-1088011" y="505837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5" name="斜纹 24"/>
            <p:cNvSpPr/>
            <p:nvPr/>
          </p:nvSpPr>
          <p:spPr>
            <a:xfrm rot="7976160" flipH="1">
              <a:off x="9793007" y="2431020"/>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7976160" flipH="1">
              <a:off x="9680608" y="278496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2339102" cy="1200329"/>
          </a:xfrm>
          <a:prstGeom prst="rect">
            <a:avLst/>
          </a:prstGeom>
          <a:noFill/>
        </p:spPr>
        <p:txBody>
          <a:bodyPr wrap="none" rtlCol="0">
            <a:spAutoFit/>
          </a:bodyPr>
          <a:lstStyle/>
          <a:p>
            <a:pPr algn="l"/>
            <a:r>
              <a:rPr lang="zh-CN" altLang="en-US" sz="2400" dirty="0">
                <a:solidFill>
                  <a:srgbClr val="00355C"/>
                </a:solidFill>
                <a:sym typeface="+mn-ea"/>
              </a:rPr>
              <a:t>不等式约束条件</a:t>
            </a:r>
            <a:endParaRPr lang="zh-CN" altLang="en-US" sz="2400" dirty="0">
              <a:solidFill>
                <a:srgbClr val="0B1D2B"/>
              </a:solidFill>
            </a:endParaRPr>
          </a:p>
          <a:p>
            <a:pPr algn="l"/>
            <a:endParaRPr lang="zh-CN" altLang="en-US" sz="2400" dirty="0"/>
          </a:p>
          <a:p>
            <a:pPr algn="l"/>
            <a:endParaRPr lang="zh-CN" altLang="en-US" sz="2400" dirty="0">
              <a:solidFill>
                <a:srgbClr val="00355C"/>
              </a:solidFill>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 name="文本框 1"/>
          <p:cNvSpPr txBox="1"/>
          <p:nvPr/>
        </p:nvSpPr>
        <p:spPr>
          <a:xfrm>
            <a:off x="1544320" y="1604010"/>
            <a:ext cx="7777480" cy="2236470"/>
          </a:xfrm>
          <a:prstGeom prst="rect">
            <a:avLst/>
          </a:prstGeom>
          <a:noFill/>
        </p:spPr>
        <p:txBody>
          <a:bodyPr wrap="square" rtlCol="0">
            <a:noAutofit/>
          </a:bodyPr>
          <a:lstStyle/>
          <a:p>
            <a:r>
              <a:rPr lang="zh-CN" altLang="en-US" sz="2000" dirty="0"/>
              <a:t>而在实际最优化应用问题中，真正的等式约束条件是少之又少的，更多的是不等式约束，常规的消元法求偏导不再适用，但是对于拉格朗日乘子法只要添加KKT条件依然可以完美解决带不等式约束的优化问题</a:t>
            </a:r>
          </a:p>
          <a:p>
            <a:r>
              <a:rPr lang="zh-CN" altLang="en-US" sz="2000" dirty="0"/>
              <a:t>可以写成：</a:t>
            </a:r>
            <a:r>
              <a:rPr lang="en-US" altLang="zh-CN" sz="2000" dirty="0" err="1"/>
              <a:t>minf</a:t>
            </a:r>
            <a:r>
              <a:rPr lang="en-US" altLang="zh-CN" sz="2000" dirty="0"/>
              <a:t>(x)</a:t>
            </a:r>
          </a:p>
          <a:p>
            <a:r>
              <a:rPr lang="en-US" altLang="zh-CN" sz="2000" dirty="0"/>
              <a:t>                      </a:t>
            </a:r>
            <a:r>
              <a:rPr lang="en-US" altLang="zh-CN" sz="2000" dirty="0" err="1"/>
              <a:t>s.t:g</a:t>
            </a:r>
            <a:r>
              <a:rPr lang="en-US" altLang="zh-CN" sz="2000" dirty="0"/>
              <a:t>(x)</a:t>
            </a:r>
            <a:r>
              <a:rPr lang="en-US" altLang="zh-CN" sz="2000" dirty="0">
                <a:latin typeface="Arial" panose="020B0604020202020204" pitchFamily="34" charset="0"/>
                <a:cs typeface="Arial" panose="020B0604020202020204" pitchFamily="34" charset="0"/>
              </a:rPr>
              <a:t>≤0</a:t>
            </a:r>
          </a:p>
        </p:txBody>
      </p:sp>
      <p:sp>
        <p:nvSpPr>
          <p:cNvPr id="7" name="文本框 6"/>
          <p:cNvSpPr txBox="1"/>
          <p:nvPr/>
        </p:nvSpPr>
        <p:spPr>
          <a:xfrm>
            <a:off x="1544320" y="3840480"/>
            <a:ext cx="7242810" cy="1015663"/>
          </a:xfrm>
          <a:prstGeom prst="rect">
            <a:avLst/>
          </a:prstGeom>
          <a:noFill/>
        </p:spPr>
        <p:txBody>
          <a:bodyPr wrap="square" rtlCol="0">
            <a:spAutoFit/>
          </a:bodyPr>
          <a:lstStyle/>
          <a:p>
            <a:r>
              <a:rPr lang="zh-CN" altLang="en-US" sz="2000" dirty="0"/>
              <a:t>最优点</a:t>
            </a:r>
            <a:r>
              <a:rPr lang="en-US" altLang="zh-CN" sz="2000" dirty="0"/>
              <a:t>x*</a:t>
            </a:r>
            <a:r>
              <a:rPr lang="zh-CN" altLang="en-US" sz="2000" dirty="0"/>
              <a:t>的位置只有两种可能：</a:t>
            </a:r>
          </a:p>
          <a:p>
            <a:r>
              <a:rPr lang="zh-CN" altLang="en-US" sz="2000" dirty="0"/>
              <a:t>要么存在于约束边界</a:t>
            </a:r>
            <a:r>
              <a:rPr lang="en-US" altLang="zh-CN" sz="2000" dirty="0"/>
              <a:t>g(x)&lt;0</a:t>
            </a:r>
            <a:r>
              <a:rPr lang="zh-CN" altLang="en-US" sz="2000" dirty="0"/>
              <a:t>的区域内；</a:t>
            </a:r>
          </a:p>
          <a:p>
            <a:r>
              <a:rPr lang="zh-CN" altLang="en-US" sz="2000" dirty="0"/>
              <a:t>要么存在于约束边界</a:t>
            </a:r>
            <a:r>
              <a:rPr lang="en-US" altLang="zh-CN" sz="2000" dirty="0"/>
              <a:t>g(x)=0</a:t>
            </a:r>
            <a:r>
              <a:rPr lang="zh-CN" altLang="en-US" sz="2000" dirty="0"/>
              <a:t>上</a:t>
            </a:r>
          </a:p>
        </p:txBody>
      </p:sp>
      <p:pic>
        <p:nvPicPr>
          <p:cNvPr id="8" name="图片 7" descr="20190903083555988"/>
          <p:cNvPicPr>
            <a:picLocks noChangeAspect="1"/>
          </p:cNvPicPr>
          <p:nvPr/>
        </p:nvPicPr>
        <p:blipFill>
          <a:blip r:embed="rId2"/>
          <a:stretch>
            <a:fillRect/>
          </a:stretch>
        </p:blipFill>
        <p:spPr>
          <a:xfrm>
            <a:off x="7573044" y="2513838"/>
            <a:ext cx="3659505" cy="34334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2339102" cy="1200329"/>
          </a:xfrm>
          <a:prstGeom prst="rect">
            <a:avLst/>
          </a:prstGeom>
          <a:noFill/>
        </p:spPr>
        <p:txBody>
          <a:bodyPr wrap="none" rtlCol="0">
            <a:spAutoFit/>
          </a:bodyPr>
          <a:lstStyle/>
          <a:p>
            <a:pPr algn="l"/>
            <a:r>
              <a:rPr lang="zh-CN" altLang="en-US" sz="2400" dirty="0">
                <a:solidFill>
                  <a:srgbClr val="00355C"/>
                </a:solidFill>
                <a:sym typeface="+mn-ea"/>
              </a:rPr>
              <a:t>不等式约束条件</a:t>
            </a:r>
            <a:endParaRPr lang="zh-CN" altLang="en-US" sz="2400" dirty="0">
              <a:solidFill>
                <a:srgbClr val="0B1D2B"/>
              </a:solidFill>
            </a:endParaRPr>
          </a:p>
          <a:p>
            <a:pPr algn="l"/>
            <a:endParaRPr lang="zh-CN" altLang="en-US" sz="2400" dirty="0"/>
          </a:p>
          <a:p>
            <a:pPr algn="l"/>
            <a:endParaRPr lang="zh-CN" altLang="en-US" sz="2400" dirty="0">
              <a:solidFill>
                <a:srgbClr val="00355C"/>
              </a:solidFill>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 name="文本框 1"/>
          <p:cNvSpPr txBox="1"/>
          <p:nvPr/>
        </p:nvSpPr>
        <p:spPr>
          <a:xfrm>
            <a:off x="1544320" y="1212215"/>
            <a:ext cx="7777480" cy="2236470"/>
          </a:xfrm>
          <a:prstGeom prst="rect">
            <a:avLst/>
          </a:prstGeom>
          <a:noFill/>
        </p:spPr>
        <p:txBody>
          <a:bodyPr wrap="square" rtlCol="0">
            <a:noAutofit/>
          </a:bodyPr>
          <a:lstStyle/>
          <a:p>
            <a:r>
              <a:rPr lang="zh-CN" altLang="en-US" sz="2000" dirty="0"/>
              <a:t>最优点在约束边界区域</a:t>
            </a:r>
            <a:r>
              <a:rPr lang="en-US" altLang="zh-CN" sz="2000" dirty="0"/>
              <a:t>g(x)&lt;0</a:t>
            </a:r>
            <a:r>
              <a:rPr lang="zh-CN" altLang="en-US" sz="2000" dirty="0"/>
              <a:t>内</a:t>
            </a:r>
          </a:p>
        </p:txBody>
      </p:sp>
      <mc:AlternateContent xmlns:mc="http://schemas.openxmlformats.org/markup-compatibility/2006">
        <mc:Choice xmlns:a14="http://schemas.microsoft.com/office/drawing/2010/main" Requires="a14">
          <p:sp>
            <p:nvSpPr>
              <p:cNvPr id="7" name="文本框 6"/>
              <p:cNvSpPr txBox="1"/>
              <p:nvPr/>
            </p:nvSpPr>
            <p:spPr>
              <a:xfrm>
                <a:off x="1233411" y="4878308"/>
                <a:ext cx="9922256" cy="707886"/>
              </a:xfrm>
              <a:prstGeom prst="rect">
                <a:avLst/>
              </a:prstGeom>
              <a:noFill/>
            </p:spPr>
            <p:txBody>
              <a:bodyPr wrap="square" rtlCol="0">
                <a:spAutoFit/>
              </a:bodyPr>
              <a:lstStyle/>
              <a:p>
                <a:r>
                  <a:rPr sz="2000" dirty="0" err="1"/>
                  <a:t>在这种情况下，约束</a:t>
                </a:r>
                <a:r>
                  <a:rPr lang="en-US" sz="2000" dirty="0" err="1"/>
                  <a:t>g</a:t>
                </a:r>
                <a:r>
                  <a:rPr lang="en-US" sz="2000" dirty="0"/>
                  <a:t>(x)≤0</a:t>
                </a:r>
                <a:r>
                  <a:rPr sz="2000" dirty="0"/>
                  <a:t>不起作用。我们可以直接通过条件</a:t>
                </a:r>
                <a14:m>
                  <m:oMath xmlns:m="http://schemas.openxmlformats.org/officeDocument/2006/math">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𝑓</m:t>
                    </m:r>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𝑥</m:t>
                    </m:r>
                    <m:r>
                      <a:rPr lang="en-US" sz="2000" i="1">
                        <a:latin typeface="Cambria Math" panose="02040503050406030204" charset="0"/>
                        <a:cs typeface="Cambria Math" panose="02040503050406030204" charset="0"/>
                      </a:rPr>
                      <m:t>)=0</m:t>
                    </m:r>
                  </m:oMath>
                </a14:m>
                <a:r>
                  <a:rPr sz="2000" dirty="0" err="1"/>
                  <a:t>求得最优点</a:t>
                </a:r>
                <a:r>
                  <a:rPr sz="2000" dirty="0"/>
                  <a:t>。</a:t>
                </a:r>
              </a:p>
              <a:p>
                <a:r>
                  <a:rPr sz="2000" dirty="0" err="1"/>
                  <a:t>等价于</a:t>
                </a:r>
                <a:r>
                  <a:rPr lang="en-US" sz="2000" dirty="0"/>
                  <a:t>           </a:t>
                </a:r>
                <a:r>
                  <a:rPr sz="2000" dirty="0" err="1"/>
                  <a:t>后，再对拉格朗日函数</a:t>
                </a:r>
                <a:r>
                  <a:rPr lang="en-US" sz="2000" dirty="0"/>
                  <a:t>                                                                 </a:t>
                </a:r>
                <a:r>
                  <a:rPr lang="zh-CN" sz="2000" dirty="0"/>
                  <a:t>求导。</a:t>
                </a:r>
              </a:p>
            </p:txBody>
          </p:sp>
        </mc:Choice>
        <mc:Fallback>
          <p:sp>
            <p:nvSpPr>
              <p:cNvPr id="7" name="文本框 6"/>
              <p:cNvSpPr txBox="1">
                <a:spLocks noRot="1" noChangeAspect="1" noMove="1" noResize="1" noEditPoints="1" noAdjustHandles="1" noChangeArrowheads="1" noChangeShapeType="1" noTextEdit="1"/>
              </p:cNvSpPr>
              <p:nvPr/>
            </p:nvSpPr>
            <p:spPr>
              <a:xfrm>
                <a:off x="1233411" y="4878308"/>
                <a:ext cx="9922256" cy="707886"/>
              </a:xfrm>
              <a:prstGeom prst="rect">
                <a:avLst/>
              </a:prstGeom>
              <a:blipFill>
                <a:blip r:embed="rId2"/>
                <a:stretch>
                  <a:fillRect l="-614" t="-4310" b="-14655"/>
                </a:stretch>
              </a:blipFill>
            </p:spPr>
            <p:txBody>
              <a:bodyPr/>
              <a:lstStyle/>
              <a:p>
                <a:r>
                  <a:rPr lang="zh-CN" altLang="en-US">
                    <a:noFill/>
                  </a:rPr>
                  <a:t> </a:t>
                </a:r>
              </a:p>
            </p:txBody>
          </p:sp>
        </mc:Fallback>
      </mc:AlternateContent>
      <p:pic>
        <p:nvPicPr>
          <p:cNvPr id="18"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7825" y="1751330"/>
            <a:ext cx="5274310" cy="2913380"/>
          </a:xfrm>
          <a:prstGeom prst="rect">
            <a:avLst/>
          </a:prstGeom>
        </p:spPr>
      </p:pic>
      <p:pic>
        <p:nvPicPr>
          <p:cNvPr id="11" name="图片 10"/>
          <p:cNvPicPr>
            <a:picLocks noChangeAspect="1"/>
          </p:cNvPicPr>
          <p:nvPr/>
        </p:nvPicPr>
        <p:blipFill>
          <a:blip r:embed="rId4"/>
          <a:stretch>
            <a:fillRect/>
          </a:stretch>
        </p:blipFill>
        <p:spPr>
          <a:xfrm>
            <a:off x="2097278" y="5285588"/>
            <a:ext cx="569595" cy="212725"/>
          </a:xfrm>
          <a:prstGeom prst="rect">
            <a:avLst/>
          </a:prstGeom>
        </p:spPr>
      </p:pic>
      <p:pic>
        <p:nvPicPr>
          <p:cNvPr id="12" name="图片 19" descr="L(x,\lambda=0) = f(x) + \lambda g(x) = f(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5286756" y="5265902"/>
            <a:ext cx="3632200" cy="25209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2339102" cy="1200329"/>
          </a:xfrm>
          <a:prstGeom prst="rect">
            <a:avLst/>
          </a:prstGeom>
          <a:noFill/>
        </p:spPr>
        <p:txBody>
          <a:bodyPr wrap="none" rtlCol="0">
            <a:spAutoFit/>
          </a:bodyPr>
          <a:lstStyle/>
          <a:p>
            <a:pPr algn="l"/>
            <a:r>
              <a:rPr lang="zh-CN" altLang="en-US" sz="2400" dirty="0">
                <a:solidFill>
                  <a:srgbClr val="00355C"/>
                </a:solidFill>
                <a:sym typeface="+mn-ea"/>
              </a:rPr>
              <a:t>不等式约束条件</a:t>
            </a:r>
            <a:endParaRPr lang="zh-CN" altLang="en-US" sz="2400" dirty="0">
              <a:solidFill>
                <a:srgbClr val="0B1D2B"/>
              </a:solidFill>
            </a:endParaRPr>
          </a:p>
          <a:p>
            <a:pPr algn="l"/>
            <a:endParaRPr lang="zh-CN" altLang="en-US" sz="2400" dirty="0"/>
          </a:p>
          <a:p>
            <a:pPr algn="l"/>
            <a:endParaRPr lang="zh-CN" altLang="en-US" sz="2400" dirty="0">
              <a:solidFill>
                <a:srgbClr val="00355C"/>
              </a:solidFill>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 name="文本框 1"/>
          <p:cNvSpPr txBox="1"/>
          <p:nvPr/>
        </p:nvSpPr>
        <p:spPr>
          <a:xfrm>
            <a:off x="1544320" y="1212215"/>
            <a:ext cx="7777480" cy="2236470"/>
          </a:xfrm>
          <a:prstGeom prst="rect">
            <a:avLst/>
          </a:prstGeom>
          <a:noFill/>
        </p:spPr>
        <p:txBody>
          <a:bodyPr wrap="square" rtlCol="0">
            <a:noAutofit/>
          </a:bodyPr>
          <a:lstStyle/>
          <a:p>
            <a:r>
              <a:rPr lang="zh-CN" altLang="en-US" sz="2000" dirty="0"/>
              <a:t>最优点在约束边界区域</a:t>
            </a:r>
            <a:r>
              <a:rPr lang="en-US" altLang="zh-CN" sz="2000" dirty="0"/>
              <a:t>g(x)=0</a:t>
            </a:r>
            <a:r>
              <a:rPr lang="zh-CN" altLang="en-US" sz="2000" dirty="0"/>
              <a:t>上</a:t>
            </a:r>
          </a:p>
        </p:txBody>
      </p:sp>
      <p:sp>
        <p:nvSpPr>
          <p:cNvPr id="7" name="文本框 6"/>
          <p:cNvSpPr txBox="1"/>
          <p:nvPr/>
        </p:nvSpPr>
        <p:spPr>
          <a:xfrm>
            <a:off x="1544320" y="4821555"/>
            <a:ext cx="8570595" cy="707886"/>
          </a:xfrm>
          <a:prstGeom prst="rect">
            <a:avLst/>
          </a:prstGeom>
          <a:noFill/>
        </p:spPr>
        <p:txBody>
          <a:bodyPr wrap="square" rtlCol="0">
            <a:spAutoFit/>
          </a:bodyPr>
          <a:lstStyle/>
          <a:p>
            <a:r>
              <a:rPr lang="en-US" dirty="0"/>
              <a:t> </a:t>
            </a:r>
            <a:r>
              <a:rPr sz="2000" dirty="0" err="1"/>
              <a:t>这种情况类似于等式约束的优化问题</a:t>
            </a:r>
            <a:r>
              <a:rPr sz="2000" dirty="0"/>
              <a:t>。</a:t>
            </a:r>
          </a:p>
          <a:p>
            <a:r>
              <a:rPr sz="2000" dirty="0"/>
              <a:t> </a:t>
            </a:r>
            <a:r>
              <a:rPr sz="2000" dirty="0" err="1"/>
              <a:t>但需要注意的是</a:t>
            </a:r>
            <a:r>
              <a:rPr sz="2000" dirty="0"/>
              <a:t>，</a:t>
            </a:r>
            <a:r>
              <a:rPr lang="en-US" sz="2000" dirty="0"/>
              <a:t>            </a:t>
            </a:r>
            <a:r>
              <a:rPr lang="zh-CN" altLang="en-US" sz="2000" dirty="0"/>
              <a:t>和</a:t>
            </a:r>
            <a:r>
              <a:rPr lang="en-US" altLang="zh-CN" sz="2000" dirty="0"/>
              <a:t>               </a:t>
            </a:r>
            <a:r>
              <a:rPr lang="zh-CN" altLang="en-US" sz="2000" dirty="0"/>
              <a:t>必须反向，即存在</a:t>
            </a:r>
            <a:r>
              <a:rPr lang="en-US" altLang="zh-CN" sz="2000" dirty="0"/>
              <a:t>             </a:t>
            </a:r>
            <a:r>
              <a:rPr lang="zh-CN" altLang="en-US" sz="2000" dirty="0"/>
              <a:t>使得</a:t>
            </a:r>
            <a:r>
              <a:rPr lang="en-US" altLang="zh-CN" sz="2000" dirty="0"/>
              <a:t>                                  </a:t>
            </a:r>
          </a:p>
        </p:txBody>
      </p:sp>
      <p:pic>
        <p:nvPicPr>
          <p:cNvPr id="24"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0205" y="1688783"/>
            <a:ext cx="5274310" cy="2826385"/>
          </a:xfrm>
          <a:prstGeom prst="rect">
            <a:avLst/>
          </a:prstGeom>
        </p:spPr>
      </p:pic>
      <p:pic>
        <p:nvPicPr>
          <p:cNvPr id="28" name="图片 28" descr="\triangledown f(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671471" y="5215037"/>
            <a:ext cx="676910" cy="239395"/>
          </a:xfrm>
          <a:prstGeom prst="rect">
            <a:avLst/>
          </a:prstGeom>
          <a:noFill/>
          <a:ln>
            <a:noFill/>
          </a:ln>
        </p:spPr>
      </p:pic>
      <p:pic>
        <p:nvPicPr>
          <p:cNvPr id="27" name="图片 27" descr="\triangledown g(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743338" y="5198397"/>
            <a:ext cx="789045" cy="282710"/>
          </a:xfrm>
          <a:prstGeom prst="rect">
            <a:avLst/>
          </a:prstGeom>
          <a:noFill/>
          <a:ln>
            <a:noFill/>
          </a:ln>
        </p:spPr>
      </p:pic>
      <p:pic>
        <p:nvPicPr>
          <p:cNvPr id="26" name="图片 26" descr="\lambda &g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7585214" y="5224999"/>
            <a:ext cx="609600" cy="197485"/>
          </a:xfrm>
          <a:prstGeom prst="rect">
            <a:avLst/>
          </a:prstGeom>
          <a:noFill/>
          <a:ln>
            <a:noFill/>
          </a:ln>
        </p:spPr>
      </p:pic>
      <p:pic>
        <p:nvPicPr>
          <p:cNvPr id="25" name="图片 25" descr="\triangledown f(x^{*}) + \lambda \triangledown g(x^{*}) = 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8846750" y="5214402"/>
            <a:ext cx="2228215" cy="24003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2339102" cy="1200329"/>
          </a:xfrm>
          <a:prstGeom prst="rect">
            <a:avLst/>
          </a:prstGeom>
          <a:noFill/>
        </p:spPr>
        <p:txBody>
          <a:bodyPr wrap="none" rtlCol="0">
            <a:spAutoFit/>
          </a:bodyPr>
          <a:lstStyle/>
          <a:p>
            <a:pPr algn="l"/>
            <a:r>
              <a:rPr lang="zh-CN" altLang="en-US" sz="2400" dirty="0">
                <a:solidFill>
                  <a:srgbClr val="00355C"/>
                </a:solidFill>
                <a:sym typeface="+mn-ea"/>
              </a:rPr>
              <a:t>不等式约束条件</a:t>
            </a:r>
            <a:endParaRPr lang="zh-CN" altLang="en-US" sz="2400" dirty="0">
              <a:solidFill>
                <a:srgbClr val="0B1D2B"/>
              </a:solidFill>
            </a:endParaRPr>
          </a:p>
          <a:p>
            <a:pPr algn="l"/>
            <a:endParaRPr lang="zh-CN" altLang="en-US" sz="2400" dirty="0"/>
          </a:p>
          <a:p>
            <a:pPr algn="l"/>
            <a:endParaRPr lang="zh-CN" altLang="en-US" sz="2400" dirty="0">
              <a:solidFill>
                <a:srgbClr val="00355C"/>
              </a:solidFill>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 name="文本框 1"/>
          <p:cNvSpPr txBox="1"/>
          <p:nvPr/>
        </p:nvSpPr>
        <p:spPr>
          <a:xfrm>
            <a:off x="1544320" y="1212215"/>
            <a:ext cx="7777480" cy="2236470"/>
          </a:xfrm>
          <a:prstGeom prst="rect">
            <a:avLst/>
          </a:prstGeom>
          <a:noFill/>
        </p:spPr>
        <p:txBody>
          <a:bodyPr wrap="square" rtlCol="0">
            <a:noAutofit/>
          </a:bodyPr>
          <a:lstStyle/>
          <a:p>
            <a:r>
              <a:rPr dirty="0" err="1"/>
              <a:t>在整合这两种可能，无论是</a:t>
            </a:r>
            <a:r>
              <a:rPr lang="en-US" dirty="0"/>
              <a:t>             </a:t>
            </a:r>
            <a:r>
              <a:rPr lang="zh-CN" altLang="en-US" dirty="0"/>
              <a:t>还是</a:t>
            </a:r>
            <a:r>
              <a:rPr lang="en-US" altLang="zh-CN" dirty="0"/>
              <a:t>                   </a:t>
            </a:r>
            <a:r>
              <a:rPr lang="zh-CN" altLang="en-US" dirty="0"/>
              <a:t>，最优解都必须满足：</a:t>
            </a:r>
          </a:p>
        </p:txBody>
      </p:sp>
      <p:sp>
        <p:nvSpPr>
          <p:cNvPr id="7" name="文本框 6"/>
          <p:cNvSpPr txBox="1"/>
          <p:nvPr/>
        </p:nvSpPr>
        <p:spPr>
          <a:xfrm>
            <a:off x="1544320" y="4821555"/>
            <a:ext cx="8570595" cy="368300"/>
          </a:xfrm>
          <a:prstGeom prst="rect">
            <a:avLst/>
          </a:prstGeom>
          <a:noFill/>
        </p:spPr>
        <p:txBody>
          <a:bodyPr wrap="square" rtlCol="0">
            <a:spAutoFit/>
          </a:bodyPr>
          <a:lstStyle/>
          <a:p>
            <a:r>
              <a:rPr lang="en-US"/>
              <a:t> </a:t>
            </a:r>
            <a:r>
              <a:rPr lang="en-US" altLang="zh-CN"/>
              <a:t>                              </a:t>
            </a:r>
          </a:p>
        </p:txBody>
      </p:sp>
      <p:pic>
        <p:nvPicPr>
          <p:cNvPr id="3" name="图片 31" descr="\lambda=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424680" y="1310640"/>
            <a:ext cx="597535" cy="194310"/>
          </a:xfrm>
          <a:prstGeom prst="rect">
            <a:avLst/>
          </a:prstGeom>
          <a:noFill/>
          <a:ln>
            <a:noFill/>
          </a:ln>
        </p:spPr>
      </p:pic>
      <p:pic>
        <p:nvPicPr>
          <p:cNvPr id="30" name="图片 30" descr="g(x) =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546090" y="1249045"/>
            <a:ext cx="919480" cy="255905"/>
          </a:xfrm>
          <a:prstGeom prst="rect">
            <a:avLst/>
          </a:prstGeom>
          <a:noFill/>
          <a:ln>
            <a:noFill/>
          </a:ln>
        </p:spPr>
      </p:pic>
      <p:pic>
        <p:nvPicPr>
          <p:cNvPr id="29" name="图片 29" descr="\lambda g(x) =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8738235" y="1249045"/>
            <a:ext cx="1076960" cy="262890"/>
          </a:xfrm>
          <a:prstGeom prst="rect">
            <a:avLst/>
          </a:prstGeom>
          <a:noFill/>
          <a:ln>
            <a:noFill/>
          </a:ln>
        </p:spPr>
      </p:pic>
      <p:pic>
        <p:nvPicPr>
          <p:cNvPr id="32"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8465" y="1742440"/>
            <a:ext cx="8101965" cy="38862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259382" y="5378166"/>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494205" y="5573345"/>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2" name="组合 51"/>
          <p:cNvGrpSpPr/>
          <p:nvPr/>
        </p:nvGrpSpPr>
        <p:grpSpPr>
          <a:xfrm>
            <a:off x="3870262" y="2747660"/>
            <a:ext cx="963124" cy="963124"/>
            <a:chOff x="4082280" y="2326963"/>
            <a:chExt cx="963124" cy="963124"/>
          </a:xfrm>
        </p:grpSpPr>
        <p:sp>
          <p:nvSpPr>
            <p:cNvPr id="71" name="矩形 70"/>
            <p:cNvSpPr/>
            <p:nvPr/>
          </p:nvSpPr>
          <p:spPr>
            <a:xfrm rot="2700000">
              <a:off x="4082280" y="232696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2" name="文本框 71"/>
            <p:cNvSpPr txBox="1"/>
            <p:nvPr/>
          </p:nvSpPr>
          <p:spPr>
            <a:xfrm>
              <a:off x="4088095" y="2453411"/>
              <a:ext cx="781050" cy="706755"/>
            </a:xfrm>
            <a:prstGeom prst="rect">
              <a:avLst/>
            </a:prstGeom>
            <a:noFill/>
          </p:spPr>
          <p:txBody>
            <a:bodyPr wrap="none" rtlCol="0">
              <a:spAutoFit/>
            </a:bodyPr>
            <a:lstStyle/>
            <a:p>
              <a:r>
                <a:rPr lang="en-US" altLang="zh-CN" sz="4000" i="1" dirty="0">
                  <a:solidFill>
                    <a:schemeClr val="bg1"/>
                  </a:solidFill>
                </a:rPr>
                <a:t>04</a:t>
              </a:r>
              <a:endParaRPr lang="zh-CN" altLang="en-US" sz="4000" i="1" dirty="0">
                <a:solidFill>
                  <a:schemeClr val="bg1"/>
                </a:solidFill>
              </a:endParaRPr>
            </a:p>
          </p:txBody>
        </p:sp>
      </p:grpSp>
      <p:sp>
        <p:nvSpPr>
          <p:cNvPr id="70" name="文本框 69"/>
          <p:cNvSpPr txBox="1"/>
          <p:nvPr/>
        </p:nvSpPr>
        <p:spPr>
          <a:xfrm>
            <a:off x="5310505" y="3228340"/>
            <a:ext cx="4491990" cy="1753235"/>
          </a:xfrm>
          <a:prstGeom prst="rect">
            <a:avLst/>
          </a:prstGeom>
          <a:noFill/>
        </p:spPr>
        <p:txBody>
          <a:bodyPr wrap="square" rtlCol="0">
            <a:spAutoFit/>
          </a:bodyPr>
          <a:lstStyle/>
          <a:p>
            <a:pPr algn="l"/>
            <a:r>
              <a:rPr lang="zh-CN" altLang="en-US" sz="3600" dirty="0">
                <a:solidFill>
                  <a:schemeClr val="tx1"/>
                </a:solidFill>
                <a:sym typeface="+mn-ea"/>
              </a:rPr>
              <a:t>增广拉格朗日乘子法</a:t>
            </a:r>
            <a:endParaRPr lang="zh-CN" altLang="en-US" sz="3600" dirty="0">
              <a:solidFill>
                <a:srgbClr val="00355C"/>
              </a:solidFill>
            </a:endParaRPr>
          </a:p>
          <a:p>
            <a:pPr algn="l"/>
            <a:endParaRPr lang="zh-CN" altLang="en-US" sz="3600" dirty="0">
              <a:solidFill>
                <a:srgbClr val="0B1D2B"/>
              </a:solidFill>
            </a:endParaRPr>
          </a:p>
          <a:p>
            <a:pPr algn="l"/>
            <a:endParaRPr lang="zh-CN" altLang="en-US" sz="3600" dirty="0"/>
          </a:p>
        </p:txBody>
      </p:sp>
      <p:sp>
        <p:nvSpPr>
          <p:cNvPr id="8" name="文本框 7"/>
          <p:cNvSpPr txBox="1"/>
          <p:nvPr/>
        </p:nvSpPr>
        <p:spPr>
          <a:xfrm>
            <a:off x="5309711" y="2442419"/>
            <a:ext cx="2887345" cy="922020"/>
          </a:xfrm>
          <a:prstGeom prst="rect">
            <a:avLst/>
          </a:prstGeom>
          <a:noFill/>
        </p:spPr>
        <p:txBody>
          <a:bodyPr wrap="none" rtlCol="0">
            <a:spAutoFit/>
          </a:bodyPr>
          <a:lstStyle/>
          <a:p>
            <a:r>
              <a:rPr lang="en-US" altLang="zh-CN" sz="5400" dirty="0">
                <a:solidFill>
                  <a:srgbClr val="FECC3C"/>
                </a:solidFill>
              </a:rPr>
              <a:t>PART 04</a:t>
            </a:r>
            <a:endParaRPr lang="zh-CN" altLang="en-US" sz="5400" dirty="0">
              <a:solidFill>
                <a:srgbClr val="FECC3C"/>
              </a:solidFill>
            </a:endParaRPr>
          </a:p>
        </p:txBody>
      </p:sp>
      <p:cxnSp>
        <p:nvCxnSpPr>
          <p:cNvPr id="11" name="直接连接符 10"/>
          <p:cNvCxnSpPr/>
          <p:nvPr/>
        </p:nvCxnSpPr>
        <p:spPr>
          <a:xfrm>
            <a:off x="5273135" y="3228536"/>
            <a:ext cx="2954655" cy="0"/>
          </a:xfrm>
          <a:prstGeom prst="line">
            <a:avLst/>
          </a:prstGeom>
          <a:ln w="25400">
            <a:solidFill>
              <a:srgbClr val="3187C6"/>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6241" y="1246768"/>
            <a:ext cx="11620249" cy="5735092"/>
            <a:chOff x="96241" y="1246768"/>
            <a:chExt cx="11620249" cy="5735092"/>
          </a:xfrm>
        </p:grpSpPr>
        <p:sp>
          <p:nvSpPr>
            <p:cNvPr id="23" name="斜纹 22"/>
            <p:cNvSpPr/>
            <p:nvPr/>
          </p:nvSpPr>
          <p:spPr>
            <a:xfrm rot="18776160" flipH="1">
              <a:off x="-792370" y="459101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4" name="斜纹 23"/>
            <p:cNvSpPr/>
            <p:nvPr/>
          </p:nvSpPr>
          <p:spPr>
            <a:xfrm rot="18776160" flipH="1">
              <a:off x="-1088011" y="505837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5" name="斜纹 24"/>
            <p:cNvSpPr/>
            <p:nvPr/>
          </p:nvSpPr>
          <p:spPr>
            <a:xfrm rot="7976160" flipH="1">
              <a:off x="9793007" y="2431020"/>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7976160" flipH="1">
              <a:off x="9680608" y="278496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55389" y="726875"/>
            <a:ext cx="3416320" cy="523220"/>
          </a:xfrm>
          <a:prstGeom prst="rect">
            <a:avLst/>
          </a:prstGeom>
          <a:noFill/>
        </p:spPr>
        <p:txBody>
          <a:bodyPr wrap="none" rtlCol="0">
            <a:spAutoFit/>
          </a:bodyPr>
          <a:lstStyle/>
          <a:p>
            <a:pPr algn="l"/>
            <a:r>
              <a:rPr lang="zh-CN" altLang="en-US" sz="2800" dirty="0">
                <a:solidFill>
                  <a:srgbClr val="00355C"/>
                </a:solidFill>
              </a:rPr>
              <a:t>增广拉格朗日乘子法</a:t>
            </a: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5" name="文本框 4"/>
          <p:cNvSpPr txBox="1"/>
          <p:nvPr/>
        </p:nvSpPr>
        <p:spPr>
          <a:xfrm>
            <a:off x="1570355" y="1463040"/>
            <a:ext cx="9397365" cy="4117975"/>
          </a:xfrm>
          <a:prstGeom prst="rect">
            <a:avLst/>
          </a:prstGeom>
          <a:noFill/>
        </p:spPr>
        <p:txBody>
          <a:bodyPr wrap="square" rtlCol="0">
            <a:noAutofit/>
          </a:bodyPr>
          <a:lstStyle/>
          <a:p>
            <a:pPr indent="0" algn="l" fontAlgn="auto">
              <a:lnSpc>
                <a:spcPct val="150000"/>
              </a:lnSpc>
            </a:pPr>
            <a:r>
              <a:rPr lang="en-US" altLang="zh-CN"/>
              <a:t>             </a:t>
            </a:r>
            <a:r>
              <a:rPr lang="zh-CN" altLang="en-US" sz="2800"/>
              <a:t>通过在拉格朗日函数中引入一个额外的惩罚项来改进</a:t>
            </a:r>
          </a:p>
          <a:p>
            <a:pPr indent="0" algn="l" fontAlgn="auto">
              <a:lnSpc>
                <a:spcPct val="150000"/>
              </a:lnSpc>
            </a:pPr>
            <a:r>
              <a:rPr lang="zh-CN" altLang="en-US" sz="2800"/>
              <a:t>优化过程，从而在满足约束条件的同时找到最优解。增广拉格朗日乘子法的主要优势在于其能够更有效地处理带有严格或难以处理的约束的优化问题。引入惩罚项，它可以在优化过程中自然地将解引向满足约束的区域，从而提高求解的稳定性和效率。</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mc:AlternateContent xmlns:mc="http://schemas.openxmlformats.org/markup-compatibility/2006">
        <mc:Choice xmlns:a14="http://schemas.microsoft.com/office/drawing/2010/main" Requires="a14">
          <p:sp>
            <p:nvSpPr>
              <p:cNvPr id="2" name="文本框 1"/>
              <p:cNvSpPr txBox="1"/>
              <p:nvPr/>
            </p:nvSpPr>
            <p:spPr>
              <a:xfrm>
                <a:off x="1544320" y="2055495"/>
                <a:ext cx="9514840" cy="3609340"/>
              </a:xfrm>
              <a:prstGeom prst="rect">
                <a:avLst/>
              </a:prstGeom>
              <a:noFill/>
            </p:spPr>
            <p:txBody>
              <a:bodyPr wrap="square" rtlCol="0">
                <a:noAutofit/>
              </a:bodyPr>
              <a:lstStyle/>
              <a:p>
                <a:r>
                  <a:rPr sz="2000" dirty="0" err="1"/>
                  <a:t>假设最小化目标函数</a:t>
                </a:r>
                <a:r>
                  <a:rPr sz="2000" dirty="0"/>
                  <a:t>：</a:t>
                </a:r>
                <a14:m>
                  <m:oMath xmlns:m="http://schemas.openxmlformats.org/officeDocument/2006/math">
                    <m:r>
                      <a:rPr lang="en-US" sz="2000" i="1">
                        <a:latin typeface="Cambria Math" panose="02040503050406030204" charset="0"/>
                        <a:cs typeface="Cambria Math" panose="02040503050406030204" charset="0"/>
                      </a:rPr>
                      <m:t>𝑓</m:t>
                    </m:r>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𝑥</m:t>
                    </m:r>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𝑦</m:t>
                    </m:r>
                    <m:r>
                      <a:rPr lang="en-US" sz="2000" i="1">
                        <a:latin typeface="Cambria Math" panose="02040503050406030204" charset="0"/>
                        <a:cs typeface="Cambria Math" panose="02040503050406030204" charset="0"/>
                      </a:rPr>
                      <m:t>)=</m:t>
                    </m:r>
                    <m:sSup>
                      <m:sSupPr>
                        <m:ctrlPr>
                          <a:rPr lang="en-US" sz="2000" i="1">
                            <a:latin typeface="Cambria Math" panose="02040503050406030204" pitchFamily="18" charset="0"/>
                            <a:cs typeface="Cambria Math" panose="02040503050406030204" charset="0"/>
                          </a:rPr>
                        </m:ctrlPr>
                      </m:sSupPr>
                      <m:e>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𝑥</m:t>
                        </m:r>
                        <m:r>
                          <a:rPr lang="en-US" sz="2000" i="1">
                            <a:latin typeface="Cambria Math" panose="02040503050406030204" charset="0"/>
                            <a:cs typeface="Cambria Math" panose="02040503050406030204" charset="0"/>
                          </a:rPr>
                          <m:t>−1)</m:t>
                        </m:r>
                      </m:e>
                      <m:sup>
                        <m:r>
                          <a:rPr lang="en-US" sz="2000" i="1">
                            <a:latin typeface="Cambria Math" panose="02040503050406030204" charset="0"/>
                            <a:cs typeface="Cambria Math" panose="02040503050406030204" charset="0"/>
                          </a:rPr>
                          <m:t>2</m:t>
                        </m:r>
                      </m:sup>
                    </m:sSup>
                    <m:r>
                      <a:rPr lang="en-US" sz="2000" i="1">
                        <a:latin typeface="Cambria Math" panose="02040503050406030204" charset="0"/>
                        <a:cs typeface="Cambria Math" panose="02040503050406030204" charset="0"/>
                      </a:rPr>
                      <m:t>+</m:t>
                    </m:r>
                    <m:sSup>
                      <m:sSupPr>
                        <m:ctrlPr>
                          <a:rPr lang="en-US" sz="2000" i="1">
                            <a:latin typeface="Cambria Math" panose="02040503050406030204" pitchFamily="18" charset="0"/>
                            <a:cs typeface="Cambria Math" panose="02040503050406030204" charset="0"/>
                          </a:rPr>
                        </m:ctrlPr>
                      </m:sSupPr>
                      <m:e>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𝑦</m:t>
                        </m:r>
                        <m:r>
                          <a:rPr lang="en-US" sz="2000" i="1">
                            <a:latin typeface="Cambria Math" panose="02040503050406030204" charset="0"/>
                            <a:cs typeface="Cambria Math" panose="02040503050406030204" charset="0"/>
                          </a:rPr>
                          <m:t>−2)</m:t>
                        </m:r>
                      </m:e>
                      <m:sup>
                        <m:r>
                          <a:rPr lang="en-US" sz="2000" i="1">
                            <a:latin typeface="Cambria Math" panose="02040503050406030204" charset="0"/>
                            <a:cs typeface="Cambria Math" panose="02040503050406030204" charset="0"/>
                          </a:rPr>
                          <m:t>2</m:t>
                        </m:r>
                      </m:sup>
                    </m:sSup>
                  </m:oMath>
                </a14:m>
                <a:r>
                  <a:rPr sz="2000" dirty="0"/>
                  <a:t>，</a:t>
                </a:r>
                <a:r>
                  <a:rPr sz="2000" dirty="0" err="1"/>
                  <a:t>约束条件为</a:t>
                </a:r>
                <a:r>
                  <a:rPr sz="2000" dirty="0"/>
                  <a:t>：</a:t>
                </a:r>
                <a14:m>
                  <m:oMath xmlns:m="http://schemas.openxmlformats.org/officeDocument/2006/math">
                    <m:sSub>
                      <m:sSubPr>
                        <m:ctrlPr>
                          <a:rPr lang="en-US" sz="2000" i="1">
                            <a:latin typeface="Cambria Math" panose="02040503050406030204" pitchFamily="18" charset="0"/>
                            <a:cs typeface="Cambria Math" panose="02040503050406030204" charset="0"/>
                          </a:rPr>
                        </m:ctrlPr>
                      </m:sSubPr>
                      <m:e>
                        <m:r>
                          <a:rPr lang="en-US" sz="2000" i="1">
                            <a:latin typeface="Cambria Math" panose="02040503050406030204" charset="0"/>
                            <a:cs typeface="Cambria Math" panose="02040503050406030204" charset="0"/>
                          </a:rPr>
                          <m:t>h</m:t>
                        </m:r>
                      </m:e>
                      <m:sub>
                        <m:r>
                          <a:rPr lang="en-US" sz="2000" i="1">
                            <a:latin typeface="Cambria Math" panose="02040503050406030204" charset="0"/>
                            <a:cs typeface="Cambria Math" panose="02040503050406030204" charset="0"/>
                          </a:rPr>
                          <m:t>1</m:t>
                        </m:r>
                      </m:sub>
                    </m:sSub>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𝑥</m:t>
                    </m:r>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𝑦</m:t>
                    </m:r>
                    <m:r>
                      <a:rPr lang="en-US" sz="2000" i="1">
                        <a:latin typeface="Cambria Math" panose="02040503050406030204" charset="0"/>
                        <a:cs typeface="Cambria Math" panose="02040503050406030204" charset="0"/>
                      </a:rPr>
                      <m:t>)=</m:t>
                    </m:r>
                    <m:sSup>
                      <m:sSupPr>
                        <m:ctrlPr>
                          <a:rPr lang="en-US" sz="2000" i="1">
                            <a:latin typeface="Cambria Math" panose="02040503050406030204" pitchFamily="18" charset="0"/>
                            <a:cs typeface="Cambria Math" panose="02040503050406030204" charset="0"/>
                          </a:rPr>
                        </m:ctrlPr>
                      </m:sSupPr>
                      <m:e>
                        <m:r>
                          <a:rPr lang="en-US" sz="2000" i="1">
                            <a:latin typeface="Cambria Math" panose="02040503050406030204" charset="0"/>
                            <a:cs typeface="Cambria Math" panose="02040503050406030204" charset="0"/>
                          </a:rPr>
                          <m:t>𝑥</m:t>
                        </m:r>
                      </m:e>
                      <m:sup>
                        <m:r>
                          <a:rPr lang="en-US" sz="2000" i="1">
                            <a:latin typeface="Cambria Math" panose="02040503050406030204" charset="0"/>
                            <a:cs typeface="Cambria Math" panose="02040503050406030204" charset="0"/>
                          </a:rPr>
                          <m:t>2</m:t>
                        </m:r>
                      </m:sup>
                    </m:sSup>
                    <m:r>
                      <a:rPr lang="en-US" sz="2000" i="1">
                        <a:latin typeface="Cambria Math" panose="02040503050406030204" charset="0"/>
                        <a:cs typeface="Cambria Math" panose="02040503050406030204" charset="0"/>
                      </a:rPr>
                      <m:t>+</m:t>
                    </m:r>
                    <m:sSup>
                      <m:sSupPr>
                        <m:ctrlPr>
                          <a:rPr lang="en-US" sz="2000" i="1">
                            <a:latin typeface="Cambria Math" panose="02040503050406030204" pitchFamily="18" charset="0"/>
                            <a:cs typeface="Cambria Math" panose="02040503050406030204" charset="0"/>
                          </a:rPr>
                        </m:ctrlPr>
                      </m:sSupPr>
                      <m:e>
                        <m:r>
                          <a:rPr lang="en-US" sz="2000" i="1">
                            <a:latin typeface="Cambria Math" panose="02040503050406030204" charset="0"/>
                            <a:cs typeface="Cambria Math" panose="02040503050406030204" charset="0"/>
                          </a:rPr>
                          <m:t>𝑦</m:t>
                        </m:r>
                      </m:e>
                      <m:sup>
                        <m:r>
                          <a:rPr lang="en-US" sz="2000" i="1">
                            <a:latin typeface="Cambria Math" panose="02040503050406030204" charset="0"/>
                            <a:cs typeface="Cambria Math" panose="02040503050406030204" charset="0"/>
                          </a:rPr>
                          <m:t>2</m:t>
                        </m:r>
                      </m:sup>
                    </m:sSup>
                    <m:r>
                      <a:rPr lang="en-US" sz="2000" i="1">
                        <a:latin typeface="Cambria Math" panose="02040503050406030204" charset="0"/>
                        <a:cs typeface="Cambria Math" panose="02040503050406030204" charset="0"/>
                      </a:rPr>
                      <m:t>−4=0</m:t>
                    </m:r>
                  </m:oMath>
                </a14:m>
                <a:r>
                  <a:rPr sz="2000" dirty="0"/>
                  <a:t>，</a:t>
                </a:r>
                <a14:m>
                  <m:oMath xmlns:m="http://schemas.openxmlformats.org/officeDocument/2006/math">
                    <m:sSub>
                      <m:sSubPr>
                        <m:ctrlPr>
                          <a:rPr lang="en-US" sz="2000" i="1">
                            <a:latin typeface="Cambria Math" panose="02040503050406030204" pitchFamily="18" charset="0"/>
                            <a:cs typeface="Cambria Math" panose="02040503050406030204" charset="0"/>
                          </a:rPr>
                        </m:ctrlPr>
                      </m:sSubPr>
                      <m:e>
                        <m:r>
                          <a:rPr lang="en-US" sz="2000" i="1">
                            <a:latin typeface="Cambria Math" panose="02040503050406030204" charset="0"/>
                            <a:cs typeface="Cambria Math" panose="02040503050406030204" charset="0"/>
                          </a:rPr>
                          <m:t>h</m:t>
                        </m:r>
                      </m:e>
                      <m:sub>
                        <m:r>
                          <a:rPr lang="en-US" sz="2000" i="1">
                            <a:latin typeface="Cambria Math" panose="02040503050406030204" charset="0"/>
                            <a:cs typeface="Cambria Math" panose="02040503050406030204" charset="0"/>
                          </a:rPr>
                          <m:t>2</m:t>
                        </m:r>
                      </m:sub>
                    </m:sSub>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𝑥</m:t>
                    </m:r>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𝑦</m:t>
                    </m:r>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𝑥</m:t>
                    </m:r>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𝑦</m:t>
                    </m:r>
                    <m:r>
                      <a:rPr lang="en-US" sz="2000" i="1">
                        <a:latin typeface="Cambria Math" panose="02040503050406030204" charset="0"/>
                        <a:cs typeface="Cambria Math" panose="02040503050406030204" charset="0"/>
                      </a:rPr>
                      <m:t>−3≤0</m:t>
                    </m:r>
                  </m:oMath>
                </a14:m>
                <a:endParaRPr sz="2000" dirty="0"/>
              </a:p>
              <a:p>
                <a:r>
                  <a:rPr sz="2000" dirty="0" err="1"/>
                  <a:t>添加惩罚项</a:t>
                </a:r>
                <a:r>
                  <a:rPr sz="2000" dirty="0"/>
                  <a:t>：</a:t>
                </a:r>
              </a:p>
              <a:p>
                <a:pPr algn="ctr"/>
                <a:r>
                  <a:rPr sz="2000" dirty="0"/>
                  <a:t> </a:t>
                </a:r>
                <a:r>
                  <a:rPr lang="en-US" sz="2000" dirty="0"/>
                  <a:t> </a:t>
                </a:r>
                <a14:m>
                  <m:oMath xmlns:m="http://schemas.openxmlformats.org/officeDocument/2006/math">
                    <m:sSub>
                      <m:sSubPr>
                        <m:ctrlPr>
                          <a:rPr lang="en-US" sz="2000" i="1">
                            <a:latin typeface="Cambria Math" panose="02040503050406030204" pitchFamily="18" charset="0"/>
                            <a:cs typeface="Cambria Math" panose="02040503050406030204" charset="0"/>
                          </a:rPr>
                        </m:ctrlPr>
                      </m:sSubPr>
                      <m:e>
                        <m:r>
                          <a:rPr lang="en-US" sz="2000" i="1">
                            <a:latin typeface="Cambria Math" panose="02040503050406030204" charset="0"/>
                            <a:cs typeface="Cambria Math" panose="02040503050406030204" charset="0"/>
                          </a:rPr>
                          <m:t>𝐿</m:t>
                        </m:r>
                      </m:e>
                      <m:sub>
                        <m:r>
                          <a:rPr lang="en-US" sz="2000" i="1">
                            <a:latin typeface="Cambria Math" panose="02040503050406030204" charset="0"/>
                            <a:cs typeface="Cambria Math" panose="02040503050406030204" charset="0"/>
                          </a:rPr>
                          <m:t>−</m:t>
                        </m:r>
                      </m:sub>
                    </m:sSub>
                    <m:r>
                      <a:rPr lang="en-US" sz="2000" i="1">
                        <a:latin typeface="Cambria Math" panose="02040503050406030204" charset="0"/>
                        <a:cs typeface="Cambria Math" panose="02040503050406030204" charset="0"/>
                      </a:rPr>
                      <m:t>𝐴</m:t>
                    </m:r>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𝑓</m:t>
                    </m:r>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𝑥</m:t>
                    </m:r>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𝑦</m:t>
                    </m:r>
                    <m:r>
                      <a:rPr lang="en-US" sz="2000" i="1">
                        <a:latin typeface="Cambria Math" panose="02040503050406030204" charset="0"/>
                        <a:cs typeface="Cambria Math" panose="02040503050406030204" charset="0"/>
                      </a:rPr>
                      <m:t>)+</m:t>
                    </m:r>
                    <m:sSub>
                      <m:sSubPr>
                        <m:ctrlPr>
                          <a:rPr lang="en-US" sz="2000" i="1">
                            <a:latin typeface="Cambria Math" panose="02040503050406030204" pitchFamily="18" charset="0"/>
                            <a:cs typeface="Cambria Math" panose="02040503050406030204" charset="0"/>
                          </a:rPr>
                        </m:ctrlPr>
                      </m:sSubPr>
                      <m:e>
                        <m:r>
                          <a:rPr lang="en-US" sz="2000" i="1">
                            <a:latin typeface="Cambria Math" panose="02040503050406030204" charset="0"/>
                            <a:ea typeface="微软雅黑" panose="020B0503020204020204" charset="-122"/>
                            <a:cs typeface="Cambria Math" panose="02040503050406030204" charset="0"/>
                          </a:rPr>
                          <m:t>𝜆</m:t>
                        </m:r>
                      </m:e>
                      <m:sub>
                        <m:r>
                          <a:rPr lang="en-US" sz="2000" i="1">
                            <a:latin typeface="Cambria Math" panose="02040503050406030204" charset="0"/>
                            <a:cs typeface="Cambria Math" panose="02040503050406030204" charset="0"/>
                          </a:rPr>
                          <m:t>1</m:t>
                        </m:r>
                      </m:sub>
                    </m:sSub>
                    <m:r>
                      <a:rPr lang="en-US" sz="2000" i="1">
                        <a:latin typeface="Cambria Math" panose="02040503050406030204" charset="0"/>
                        <a:cs typeface="Cambria Math" panose="02040503050406030204" charset="0"/>
                      </a:rPr>
                      <m:t>∗</m:t>
                    </m:r>
                    <m:sSub>
                      <m:sSubPr>
                        <m:ctrlPr>
                          <a:rPr lang="en-US" sz="2000" i="1">
                            <a:latin typeface="Cambria Math" panose="02040503050406030204" pitchFamily="18" charset="0"/>
                            <a:cs typeface="Cambria Math" panose="02040503050406030204" charset="0"/>
                          </a:rPr>
                        </m:ctrlPr>
                      </m:sSubPr>
                      <m:e>
                        <m:r>
                          <a:rPr lang="en-US" sz="2000" i="1">
                            <a:latin typeface="Cambria Math" panose="02040503050406030204" charset="0"/>
                            <a:cs typeface="Cambria Math" panose="02040503050406030204" charset="0"/>
                          </a:rPr>
                          <m:t>h</m:t>
                        </m:r>
                      </m:e>
                      <m:sub>
                        <m:r>
                          <a:rPr lang="en-US" sz="2000" i="1">
                            <a:latin typeface="Cambria Math" panose="02040503050406030204" charset="0"/>
                            <a:cs typeface="Cambria Math" panose="02040503050406030204" charset="0"/>
                          </a:rPr>
                          <m:t>1</m:t>
                        </m:r>
                      </m:sub>
                    </m:sSub>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𝑥</m:t>
                    </m:r>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𝑦</m:t>
                    </m:r>
                    <m:r>
                      <a:rPr lang="en-US" sz="2000" i="1">
                        <a:latin typeface="Cambria Math" panose="02040503050406030204" charset="0"/>
                        <a:cs typeface="Cambria Math" panose="02040503050406030204" charset="0"/>
                      </a:rPr>
                      <m:t>)+</m:t>
                    </m:r>
                    <m:f>
                      <m:fPr>
                        <m:ctrlPr>
                          <a:rPr lang="en-US" sz="2000" i="1">
                            <a:latin typeface="Cambria Math" panose="02040503050406030204" pitchFamily="18" charset="0"/>
                            <a:cs typeface="Cambria Math" panose="02040503050406030204" charset="0"/>
                          </a:rPr>
                        </m:ctrlPr>
                      </m:fPr>
                      <m:num>
                        <m:sSub>
                          <m:sSubPr>
                            <m:ctrlPr>
                              <a:rPr lang="en-US" sz="2000" i="1">
                                <a:latin typeface="Cambria Math" panose="02040503050406030204" pitchFamily="18" charset="0"/>
                                <a:cs typeface="Cambria Math" panose="02040503050406030204" charset="0"/>
                              </a:rPr>
                            </m:ctrlPr>
                          </m:sSubPr>
                          <m:e>
                            <m:r>
                              <a:rPr lang="en-US" sz="2000" i="1">
                                <a:latin typeface="Cambria Math" panose="02040503050406030204" charset="0"/>
                                <a:cs typeface="Cambria Math" panose="02040503050406030204" charset="0"/>
                              </a:rPr>
                              <m:t>𝜇</m:t>
                            </m:r>
                          </m:e>
                          <m:sub>
                            <m:r>
                              <a:rPr lang="en-US" sz="2000" i="1">
                                <a:latin typeface="Cambria Math" panose="02040503050406030204" charset="0"/>
                                <a:cs typeface="Cambria Math" panose="02040503050406030204" charset="0"/>
                              </a:rPr>
                              <m:t>1</m:t>
                            </m:r>
                          </m:sub>
                        </m:sSub>
                      </m:num>
                      <m:den>
                        <m:r>
                          <a:rPr lang="en-US" sz="2000" i="1">
                            <a:latin typeface="Cambria Math" panose="02040503050406030204" charset="0"/>
                            <a:cs typeface="Cambria Math" panose="02040503050406030204" charset="0"/>
                          </a:rPr>
                          <m:t>2</m:t>
                        </m:r>
                      </m:den>
                    </m:f>
                    <m:r>
                      <a:rPr lang="en-US" sz="2000" i="1">
                        <a:latin typeface="Cambria Math" panose="02040503050406030204" charset="0"/>
                        <a:cs typeface="Cambria Math" panose="02040503050406030204" charset="0"/>
                      </a:rPr>
                      <m:t>∗</m:t>
                    </m:r>
                    <m:sSup>
                      <m:sSupPr>
                        <m:ctrlPr>
                          <a:rPr lang="en-US" sz="2000" i="1">
                            <a:latin typeface="Cambria Math" panose="02040503050406030204" pitchFamily="18" charset="0"/>
                            <a:cs typeface="Cambria Math" panose="02040503050406030204" charset="0"/>
                          </a:rPr>
                        </m:ctrlPr>
                      </m:sSupPr>
                      <m:e>
                        <m:r>
                          <a:rPr lang="en-US" sz="2000" i="1">
                            <a:latin typeface="Cambria Math" panose="02040503050406030204" charset="0"/>
                            <a:cs typeface="Cambria Math" panose="02040503050406030204" charset="0"/>
                          </a:rPr>
                          <m:t>(</m:t>
                        </m:r>
                        <m:sSub>
                          <m:sSubPr>
                            <m:ctrlPr>
                              <a:rPr lang="en-US" sz="2000" i="1">
                                <a:latin typeface="Cambria Math" panose="02040503050406030204" pitchFamily="18" charset="0"/>
                                <a:cs typeface="Cambria Math" panose="02040503050406030204" charset="0"/>
                              </a:rPr>
                            </m:ctrlPr>
                          </m:sSubPr>
                          <m:e>
                            <m:r>
                              <a:rPr lang="en-US" sz="2000" i="1">
                                <a:latin typeface="Cambria Math" panose="02040503050406030204" charset="0"/>
                                <a:cs typeface="Cambria Math" panose="02040503050406030204" charset="0"/>
                              </a:rPr>
                              <m:t>h</m:t>
                            </m:r>
                          </m:e>
                          <m:sub>
                            <m:r>
                              <a:rPr lang="en-US" sz="2000" i="1">
                                <a:latin typeface="Cambria Math" panose="02040503050406030204" charset="0"/>
                                <a:cs typeface="Cambria Math" panose="02040503050406030204" charset="0"/>
                              </a:rPr>
                              <m:t>1</m:t>
                            </m:r>
                          </m:sub>
                        </m:sSub>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𝑥</m:t>
                        </m:r>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𝑦</m:t>
                        </m:r>
                        <m:r>
                          <a:rPr lang="en-US" sz="2000" i="1">
                            <a:latin typeface="Cambria Math" panose="02040503050406030204" charset="0"/>
                            <a:cs typeface="Cambria Math" panose="02040503050406030204" charset="0"/>
                          </a:rPr>
                          <m:t>))</m:t>
                        </m:r>
                      </m:e>
                      <m:sup>
                        <m:r>
                          <a:rPr lang="en-US" sz="2000" i="1">
                            <a:latin typeface="Cambria Math" panose="02040503050406030204" charset="0"/>
                            <a:cs typeface="Cambria Math" panose="02040503050406030204" charset="0"/>
                          </a:rPr>
                          <m:t>2</m:t>
                        </m:r>
                      </m:sup>
                    </m:sSup>
                    <m:r>
                      <a:rPr lang="en-US" sz="2000" i="1">
                        <a:latin typeface="Cambria Math" panose="02040503050406030204" charset="0"/>
                        <a:cs typeface="Cambria Math" panose="02040503050406030204" charset="0"/>
                      </a:rPr>
                      <m:t>+</m:t>
                    </m:r>
                    <m:sSub>
                      <m:sSubPr>
                        <m:ctrlPr>
                          <a:rPr lang="en-US" sz="2000" i="1">
                            <a:latin typeface="Cambria Math" panose="02040503050406030204" pitchFamily="18" charset="0"/>
                            <a:cs typeface="Cambria Math" panose="02040503050406030204" charset="0"/>
                          </a:rPr>
                        </m:ctrlPr>
                      </m:sSubPr>
                      <m:e>
                        <m:r>
                          <a:rPr lang="en-US" sz="2000" i="1">
                            <a:latin typeface="Cambria Math" panose="02040503050406030204" charset="0"/>
                            <a:ea typeface="微软雅黑" panose="020B0503020204020204" charset="-122"/>
                            <a:cs typeface="Cambria Math" panose="02040503050406030204" charset="0"/>
                          </a:rPr>
                          <m:t>𝜆</m:t>
                        </m:r>
                      </m:e>
                      <m:sub>
                        <m:r>
                          <a:rPr lang="en-US" sz="2000" i="1">
                            <a:latin typeface="Cambria Math" panose="02040503050406030204" charset="0"/>
                            <a:cs typeface="Cambria Math" panose="02040503050406030204" charset="0"/>
                          </a:rPr>
                          <m:t>2</m:t>
                        </m:r>
                      </m:sub>
                    </m:sSub>
                    <m:r>
                      <a:rPr lang="en-US" sz="2000" i="1">
                        <a:latin typeface="Cambria Math" panose="02040503050406030204" charset="0"/>
                        <a:cs typeface="Cambria Math" panose="02040503050406030204" charset="0"/>
                      </a:rPr>
                      <m:t>∗(</m:t>
                    </m:r>
                    <m:sSub>
                      <m:sSubPr>
                        <m:ctrlPr>
                          <a:rPr lang="en-US" sz="2000" i="1">
                            <a:latin typeface="Cambria Math" panose="02040503050406030204" pitchFamily="18" charset="0"/>
                            <a:cs typeface="Cambria Math" panose="02040503050406030204" charset="0"/>
                          </a:rPr>
                        </m:ctrlPr>
                      </m:sSubPr>
                      <m:e>
                        <m:r>
                          <a:rPr lang="en-US" sz="2000" i="1">
                            <a:latin typeface="Cambria Math" panose="02040503050406030204" charset="0"/>
                            <a:cs typeface="Cambria Math" panose="02040503050406030204" charset="0"/>
                          </a:rPr>
                          <m:t>h</m:t>
                        </m:r>
                      </m:e>
                      <m:sub>
                        <m:r>
                          <a:rPr lang="en-US" sz="2000" i="1">
                            <a:latin typeface="Cambria Math" panose="02040503050406030204" charset="0"/>
                            <a:cs typeface="Cambria Math" panose="02040503050406030204" charset="0"/>
                          </a:rPr>
                          <m:t>2</m:t>
                        </m:r>
                      </m:sub>
                    </m:sSub>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𝑥</m:t>
                    </m:r>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𝑦</m:t>
                    </m:r>
                    <m:r>
                      <a:rPr lang="en-US" sz="2000" i="1">
                        <a:latin typeface="Cambria Math" panose="02040503050406030204" charset="0"/>
                        <a:cs typeface="Cambria Math" panose="02040503050406030204" charset="0"/>
                      </a:rPr>
                      <m:t>)+</m:t>
                    </m:r>
                    <m:sSup>
                      <m:sSupPr>
                        <m:ctrlPr>
                          <a:rPr lang="en-US" sz="2000" i="1">
                            <a:latin typeface="Cambria Math" panose="02040503050406030204" pitchFamily="18" charset="0"/>
                            <a:cs typeface="Cambria Math" panose="02040503050406030204" charset="0"/>
                          </a:rPr>
                        </m:ctrlPr>
                      </m:sSupPr>
                      <m:e>
                        <m:r>
                          <a:rPr lang="en-US" sz="2000" i="1">
                            <a:latin typeface="Cambria Math" panose="02040503050406030204" charset="0"/>
                            <a:cs typeface="Cambria Math" panose="02040503050406030204" charset="0"/>
                          </a:rPr>
                          <m:t>𝑠</m:t>
                        </m:r>
                      </m:e>
                      <m:sup>
                        <m:r>
                          <a:rPr lang="en-US" sz="2000" i="1">
                            <a:latin typeface="Cambria Math" panose="02040503050406030204" charset="0"/>
                            <a:cs typeface="Cambria Math" panose="02040503050406030204" charset="0"/>
                          </a:rPr>
                          <m:t>2</m:t>
                        </m:r>
                      </m:sup>
                    </m:sSup>
                    <m:r>
                      <a:rPr lang="en-US" sz="2000" i="1">
                        <a:latin typeface="Cambria Math" panose="02040503050406030204" charset="0"/>
                        <a:cs typeface="Cambria Math" panose="02040503050406030204" charset="0"/>
                      </a:rPr>
                      <m:t>)+</m:t>
                    </m:r>
                    <m:f>
                      <m:fPr>
                        <m:ctrlPr>
                          <a:rPr lang="en-US" sz="2000" i="1">
                            <a:latin typeface="Cambria Math" panose="02040503050406030204" pitchFamily="18" charset="0"/>
                            <a:cs typeface="Cambria Math" panose="02040503050406030204" charset="0"/>
                          </a:rPr>
                        </m:ctrlPr>
                      </m:fPr>
                      <m:num>
                        <m:sSub>
                          <m:sSubPr>
                            <m:ctrlPr>
                              <a:rPr lang="en-US" sz="2000" i="1">
                                <a:latin typeface="Cambria Math" panose="02040503050406030204" pitchFamily="18" charset="0"/>
                                <a:cs typeface="Cambria Math" panose="02040503050406030204" charset="0"/>
                              </a:rPr>
                            </m:ctrlPr>
                          </m:sSubPr>
                          <m:e>
                            <m:r>
                              <a:rPr lang="en-US" sz="2000" i="1">
                                <a:latin typeface="Cambria Math" panose="02040503050406030204" charset="0"/>
                                <a:cs typeface="Cambria Math" panose="02040503050406030204" charset="0"/>
                              </a:rPr>
                              <m:t>𝜇</m:t>
                            </m:r>
                          </m:e>
                          <m:sub>
                            <m:r>
                              <a:rPr lang="en-US" sz="2000" i="1">
                                <a:latin typeface="Cambria Math" panose="02040503050406030204" charset="0"/>
                                <a:cs typeface="Cambria Math" panose="02040503050406030204" charset="0"/>
                              </a:rPr>
                              <m:t>2</m:t>
                            </m:r>
                          </m:sub>
                        </m:sSub>
                      </m:num>
                      <m:den>
                        <m:r>
                          <a:rPr lang="en-US" sz="2000" i="1">
                            <a:latin typeface="Cambria Math" panose="02040503050406030204" charset="0"/>
                            <a:cs typeface="Cambria Math" panose="02040503050406030204" charset="0"/>
                          </a:rPr>
                          <m:t>2</m:t>
                        </m:r>
                      </m:den>
                    </m:f>
                    <m:r>
                      <a:rPr lang="en-US" sz="2000" i="1">
                        <a:latin typeface="Cambria Math" panose="02040503050406030204" charset="0"/>
                        <a:cs typeface="Cambria Math" panose="02040503050406030204" charset="0"/>
                      </a:rPr>
                      <m:t>∗</m:t>
                    </m:r>
                    <m:sSup>
                      <m:sSupPr>
                        <m:ctrlPr>
                          <a:rPr lang="en-US" sz="2000" i="1">
                            <a:latin typeface="Cambria Math" panose="02040503050406030204" pitchFamily="18" charset="0"/>
                            <a:cs typeface="Cambria Math" panose="02040503050406030204" charset="0"/>
                          </a:rPr>
                        </m:ctrlPr>
                      </m:sSupPr>
                      <m:e>
                        <m:r>
                          <a:rPr lang="en-US" sz="2000" i="1">
                            <a:latin typeface="Cambria Math" panose="02040503050406030204" charset="0"/>
                            <a:cs typeface="Cambria Math" panose="02040503050406030204" charset="0"/>
                          </a:rPr>
                          <m:t>(</m:t>
                        </m:r>
                        <m:sSub>
                          <m:sSubPr>
                            <m:ctrlPr>
                              <a:rPr lang="en-US" sz="2000" i="1">
                                <a:latin typeface="Cambria Math" panose="02040503050406030204" pitchFamily="18" charset="0"/>
                                <a:cs typeface="Cambria Math" panose="02040503050406030204" charset="0"/>
                              </a:rPr>
                            </m:ctrlPr>
                          </m:sSubPr>
                          <m:e>
                            <m:r>
                              <a:rPr lang="en-US" sz="2000" i="1">
                                <a:latin typeface="Cambria Math" panose="02040503050406030204" charset="0"/>
                                <a:cs typeface="Cambria Math" panose="02040503050406030204" charset="0"/>
                              </a:rPr>
                              <m:t>h</m:t>
                            </m:r>
                          </m:e>
                          <m:sub>
                            <m:r>
                              <a:rPr lang="en-US" sz="2000" i="1">
                                <a:latin typeface="Cambria Math" panose="02040503050406030204" charset="0"/>
                                <a:cs typeface="Cambria Math" panose="02040503050406030204" charset="0"/>
                              </a:rPr>
                              <m:t>2</m:t>
                            </m:r>
                          </m:sub>
                        </m:sSub>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𝑥</m:t>
                        </m:r>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𝑦</m:t>
                        </m:r>
                        <m:r>
                          <a:rPr lang="en-US" sz="2000" i="1">
                            <a:latin typeface="Cambria Math" panose="02040503050406030204" charset="0"/>
                            <a:cs typeface="Cambria Math" panose="02040503050406030204" charset="0"/>
                          </a:rPr>
                          <m:t>)+</m:t>
                        </m:r>
                        <m:sSup>
                          <m:sSupPr>
                            <m:ctrlPr>
                              <a:rPr lang="en-US" sz="2000" i="1">
                                <a:latin typeface="Cambria Math" panose="02040503050406030204" pitchFamily="18" charset="0"/>
                                <a:cs typeface="Cambria Math" panose="02040503050406030204" charset="0"/>
                              </a:rPr>
                            </m:ctrlPr>
                          </m:sSupPr>
                          <m:e>
                            <m:r>
                              <a:rPr lang="en-US" sz="2000" i="1">
                                <a:latin typeface="Cambria Math" panose="02040503050406030204" charset="0"/>
                                <a:cs typeface="Cambria Math" panose="02040503050406030204" charset="0"/>
                              </a:rPr>
                              <m:t>𝑠</m:t>
                            </m:r>
                          </m:e>
                          <m:sup>
                            <m:r>
                              <a:rPr lang="en-US" sz="2000" i="1">
                                <a:latin typeface="Cambria Math" panose="02040503050406030204" charset="0"/>
                                <a:cs typeface="Cambria Math" panose="02040503050406030204" charset="0"/>
                              </a:rPr>
                              <m:t>2</m:t>
                            </m:r>
                          </m:sup>
                        </m:sSup>
                        <m:r>
                          <a:rPr lang="en-US" sz="2000" i="1">
                            <a:latin typeface="Cambria Math" panose="02040503050406030204" charset="0"/>
                            <a:cs typeface="Cambria Math" panose="02040503050406030204" charset="0"/>
                          </a:rPr>
                          <m:t>)</m:t>
                        </m:r>
                      </m:e>
                      <m:sup>
                        <m:r>
                          <a:rPr lang="en-US" sz="2000" i="1">
                            <a:latin typeface="Cambria Math" panose="02040503050406030204" charset="0"/>
                            <a:cs typeface="Cambria Math" panose="02040503050406030204" charset="0"/>
                          </a:rPr>
                          <m:t>2</m:t>
                        </m:r>
                      </m:sup>
                    </m:sSup>
                  </m:oMath>
                </a14:m>
                <a:endParaRPr lang="en-US" sz="2000" i="1" dirty="0">
                  <a:latin typeface="Cambria Math" panose="02040503050406030204" charset="0"/>
                  <a:cs typeface="Cambria Math" panose="02040503050406030204" charset="0"/>
                </a:endParaRPr>
              </a:p>
              <a:p>
                <a:endParaRPr lang="en-US" sz="2000" i="1" dirty="0">
                  <a:latin typeface="Cambria Math" panose="02040503050406030204" charset="0"/>
                  <a:cs typeface="Cambria Math" panose="02040503050406030204" charset="0"/>
                </a:endParaRPr>
              </a:p>
              <a:p>
                <a:r>
                  <a:rPr sz="2000" dirty="0" err="1"/>
                  <a:t>其中</a:t>
                </a:r>
                <a:r>
                  <a:rPr sz="2000" dirty="0"/>
                  <a:t>，</a:t>
                </a:r>
                <a14:m>
                  <m:oMath xmlns:m="http://schemas.openxmlformats.org/officeDocument/2006/math">
                    <m:sSub>
                      <m:sSubPr>
                        <m:ctrlPr>
                          <a:rPr lang="en-US" sz="2000" i="1">
                            <a:latin typeface="Cambria Math" panose="02040503050406030204" pitchFamily="18" charset="0"/>
                            <a:cs typeface="Cambria Math" panose="02040503050406030204" charset="0"/>
                          </a:rPr>
                        </m:ctrlPr>
                      </m:sSubPr>
                      <m:e>
                        <m:r>
                          <a:rPr lang="en-US" sz="2000" i="1">
                            <a:latin typeface="Cambria Math" panose="02040503050406030204" charset="0"/>
                            <a:ea typeface="微软雅黑" panose="020B0503020204020204" charset="-122"/>
                            <a:cs typeface="Cambria Math" panose="02040503050406030204" charset="0"/>
                          </a:rPr>
                          <m:t>𝜆</m:t>
                        </m:r>
                      </m:e>
                      <m:sub>
                        <m:r>
                          <a:rPr lang="en-US" sz="2000" i="1">
                            <a:latin typeface="Cambria Math" panose="02040503050406030204" charset="0"/>
                            <a:cs typeface="Cambria Math" panose="02040503050406030204" charset="0"/>
                          </a:rPr>
                          <m:t>𝑘</m:t>
                        </m:r>
                      </m:sub>
                    </m:sSub>
                  </m:oMath>
                </a14:m>
                <a:r>
                  <a:rPr sz="2000" dirty="0" err="1"/>
                  <a:t>是拉格朗日乘子</a:t>
                </a:r>
                <a:r>
                  <a:rPr sz="2000" dirty="0"/>
                  <a:t>，</a:t>
                </a:r>
                <a14:m>
                  <m:oMath xmlns:m="http://schemas.openxmlformats.org/officeDocument/2006/math">
                    <m:r>
                      <a:rPr lang="en-US" sz="2000" i="1">
                        <a:latin typeface="Cambria Math" panose="02040503050406030204" charset="0"/>
                        <a:cs typeface="Cambria Math" panose="02040503050406030204" charset="0"/>
                      </a:rPr>
                      <m:t>𝜇</m:t>
                    </m:r>
                  </m:oMath>
                </a14:m>
                <a:r>
                  <a:rPr sz="2000" dirty="0" err="1"/>
                  <a:t>是惩罚参数</a:t>
                </a:r>
                <a:r>
                  <a:rPr sz="2000" dirty="0"/>
                  <a:t>，</a:t>
                </a:r>
                <a14:m>
                  <m:oMath xmlns:m="http://schemas.openxmlformats.org/officeDocument/2006/math">
                    <m:sSup>
                      <m:sSupPr>
                        <m:ctrlPr>
                          <a:rPr lang="en-US" sz="2000" i="1">
                            <a:latin typeface="Cambria Math" panose="02040503050406030204" pitchFamily="18" charset="0"/>
                            <a:cs typeface="Cambria Math" panose="02040503050406030204" charset="0"/>
                          </a:rPr>
                        </m:ctrlPr>
                      </m:sSupPr>
                      <m:e>
                        <m:r>
                          <a:rPr lang="en-US" sz="2000" i="1">
                            <a:latin typeface="Cambria Math" panose="02040503050406030204" charset="0"/>
                            <a:cs typeface="Cambria Math" panose="02040503050406030204" charset="0"/>
                          </a:rPr>
                          <m:t>(</m:t>
                        </m:r>
                        <m:sSub>
                          <m:sSubPr>
                            <m:ctrlPr>
                              <a:rPr lang="en-US" sz="2000" i="1">
                                <a:latin typeface="Cambria Math" panose="02040503050406030204" pitchFamily="18" charset="0"/>
                                <a:cs typeface="Cambria Math" panose="02040503050406030204" charset="0"/>
                              </a:rPr>
                            </m:ctrlPr>
                          </m:sSubPr>
                          <m:e>
                            <m:r>
                              <a:rPr lang="en-US" sz="2000" i="1">
                                <a:latin typeface="Cambria Math" panose="02040503050406030204" charset="0"/>
                                <a:cs typeface="Cambria Math" panose="02040503050406030204" charset="0"/>
                              </a:rPr>
                              <m:t>h</m:t>
                            </m:r>
                          </m:e>
                          <m:sub>
                            <m:r>
                              <a:rPr lang="en-US" sz="2000" i="1">
                                <a:latin typeface="Cambria Math" panose="02040503050406030204" charset="0"/>
                                <a:cs typeface="Cambria Math" panose="02040503050406030204" charset="0"/>
                              </a:rPr>
                              <m:t>1</m:t>
                            </m:r>
                          </m:sub>
                        </m:sSub>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𝑥</m:t>
                        </m:r>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𝑦</m:t>
                        </m:r>
                        <m:r>
                          <a:rPr lang="en-US" sz="2000" i="1">
                            <a:latin typeface="Cambria Math" panose="02040503050406030204" charset="0"/>
                            <a:cs typeface="Cambria Math" panose="02040503050406030204" charset="0"/>
                          </a:rPr>
                          <m:t>))</m:t>
                        </m:r>
                      </m:e>
                      <m:sup>
                        <m:r>
                          <a:rPr lang="en-US" sz="2000" i="1">
                            <a:latin typeface="Cambria Math" panose="02040503050406030204" charset="0"/>
                            <a:cs typeface="Cambria Math" panose="02040503050406030204" charset="0"/>
                          </a:rPr>
                          <m:t>2</m:t>
                        </m:r>
                      </m:sup>
                    </m:sSup>
                  </m:oMath>
                </a14:m>
                <a:r>
                  <a:rPr sz="2000" dirty="0"/>
                  <a:t>与</a:t>
                </a:r>
                <a14:m>
                  <m:oMath xmlns:m="http://schemas.openxmlformats.org/officeDocument/2006/math">
                    <m:sSup>
                      <m:sSupPr>
                        <m:ctrlPr>
                          <a:rPr lang="en-US" sz="2000" i="1">
                            <a:latin typeface="Cambria Math" panose="02040503050406030204" pitchFamily="18" charset="0"/>
                            <a:cs typeface="Cambria Math" panose="02040503050406030204" charset="0"/>
                          </a:rPr>
                        </m:ctrlPr>
                      </m:sSupPr>
                      <m:e>
                        <m:r>
                          <a:rPr lang="en-US" sz="2000" i="1">
                            <a:latin typeface="Cambria Math" panose="02040503050406030204" charset="0"/>
                            <a:cs typeface="Cambria Math" panose="02040503050406030204" charset="0"/>
                          </a:rPr>
                          <m:t>(</m:t>
                        </m:r>
                        <m:sSub>
                          <m:sSubPr>
                            <m:ctrlPr>
                              <a:rPr lang="en-US" sz="2000" i="1">
                                <a:latin typeface="Cambria Math" panose="02040503050406030204" pitchFamily="18" charset="0"/>
                                <a:cs typeface="Cambria Math" panose="02040503050406030204" charset="0"/>
                              </a:rPr>
                            </m:ctrlPr>
                          </m:sSubPr>
                          <m:e>
                            <m:r>
                              <a:rPr lang="en-US" sz="2000" i="1">
                                <a:latin typeface="Cambria Math" panose="02040503050406030204" charset="0"/>
                                <a:cs typeface="Cambria Math" panose="02040503050406030204" charset="0"/>
                              </a:rPr>
                              <m:t>h</m:t>
                            </m:r>
                          </m:e>
                          <m:sub>
                            <m:r>
                              <a:rPr lang="en-US" sz="2000" i="1">
                                <a:latin typeface="Cambria Math" panose="02040503050406030204" charset="0"/>
                                <a:cs typeface="Cambria Math" panose="02040503050406030204" charset="0"/>
                              </a:rPr>
                              <m:t>2</m:t>
                            </m:r>
                          </m:sub>
                        </m:sSub>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𝑥</m:t>
                        </m:r>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𝑦</m:t>
                        </m:r>
                        <m:r>
                          <a:rPr lang="en-US" sz="2000" i="1">
                            <a:latin typeface="Cambria Math" panose="02040503050406030204" charset="0"/>
                            <a:cs typeface="Cambria Math" panose="02040503050406030204" charset="0"/>
                          </a:rPr>
                          <m:t>)+</m:t>
                        </m:r>
                        <m:sSup>
                          <m:sSupPr>
                            <m:ctrlPr>
                              <a:rPr lang="en-US" sz="2000" i="1">
                                <a:latin typeface="Cambria Math" panose="02040503050406030204" pitchFamily="18" charset="0"/>
                                <a:cs typeface="Cambria Math" panose="02040503050406030204" charset="0"/>
                              </a:rPr>
                            </m:ctrlPr>
                          </m:sSupPr>
                          <m:e>
                            <m:r>
                              <a:rPr lang="en-US" sz="2000" i="1">
                                <a:latin typeface="Cambria Math" panose="02040503050406030204" charset="0"/>
                                <a:cs typeface="Cambria Math" panose="02040503050406030204" charset="0"/>
                              </a:rPr>
                              <m:t>𝑠</m:t>
                            </m:r>
                          </m:e>
                          <m:sup>
                            <m:r>
                              <a:rPr lang="en-US" sz="2000" i="1">
                                <a:latin typeface="Cambria Math" panose="02040503050406030204" charset="0"/>
                                <a:cs typeface="Cambria Math" panose="02040503050406030204" charset="0"/>
                              </a:rPr>
                              <m:t>2</m:t>
                            </m:r>
                          </m:sup>
                        </m:sSup>
                        <m:r>
                          <a:rPr lang="en-US" sz="2000" i="1">
                            <a:latin typeface="Cambria Math" panose="02040503050406030204" charset="0"/>
                            <a:cs typeface="Cambria Math" panose="02040503050406030204" charset="0"/>
                          </a:rPr>
                          <m:t>)</m:t>
                        </m:r>
                      </m:e>
                      <m:sup>
                        <m:r>
                          <a:rPr lang="en-US" sz="2000" i="1">
                            <a:latin typeface="Cambria Math" panose="02040503050406030204" charset="0"/>
                            <a:cs typeface="Cambria Math" panose="02040503050406030204" charset="0"/>
                          </a:rPr>
                          <m:t>2</m:t>
                        </m:r>
                      </m:sup>
                    </m:sSup>
                  </m:oMath>
                </a14:m>
                <a:r>
                  <a:rPr sz="2000" dirty="0"/>
                  <a:t>是增广项，用于惩罚违反约束的情况。通过增加这个惩罚项，当</a:t>
                </a:r>
                <a:r>
                  <a:rPr lang="en-US" sz="2000" dirty="0"/>
                  <a:t>x</a:t>
                </a:r>
                <a:r>
                  <a:rPr sz="2000" dirty="0"/>
                  <a:t>远离约束满足的区域时，增广拉格朗日函数的值会显著增加，这促使优化过程更加注重约束的满足。</a:t>
                </a:r>
              </a:p>
            </p:txBody>
          </p:sp>
        </mc:Choice>
        <mc:Fallback>
          <p:sp>
            <p:nvSpPr>
              <p:cNvPr id="2" name="文本框 1"/>
              <p:cNvSpPr txBox="1">
                <a:spLocks noRot="1" noChangeAspect="1" noMove="1" noResize="1" noEditPoints="1" noAdjustHandles="1" noChangeArrowheads="1" noChangeShapeType="1" noTextEdit="1"/>
              </p:cNvSpPr>
              <p:nvPr/>
            </p:nvSpPr>
            <p:spPr>
              <a:xfrm>
                <a:off x="1544320" y="2055495"/>
                <a:ext cx="9514840" cy="3609340"/>
              </a:xfrm>
              <a:prstGeom prst="rect">
                <a:avLst/>
              </a:prstGeom>
              <a:blipFill>
                <a:blip r:embed="rId2"/>
                <a:stretch>
                  <a:fillRect l="-641" t="-845" r="-384"/>
                </a:stretch>
              </a:blipFill>
            </p:spPr>
            <p:txBody>
              <a:bodyPr/>
              <a:lstStyle/>
              <a:p>
                <a:r>
                  <a:rPr lang="zh-CN" altLang="en-US">
                    <a:noFill/>
                  </a:rPr>
                  <a:t> </a:t>
                </a:r>
              </a:p>
            </p:txBody>
          </p:sp>
        </mc:Fallback>
      </mc:AlternateContent>
      <p:sp>
        <p:nvSpPr>
          <p:cNvPr id="7" name="文本框 6"/>
          <p:cNvSpPr txBox="1"/>
          <p:nvPr/>
        </p:nvSpPr>
        <p:spPr>
          <a:xfrm>
            <a:off x="1544320" y="4821555"/>
            <a:ext cx="8570595" cy="368300"/>
          </a:xfrm>
          <a:prstGeom prst="rect">
            <a:avLst/>
          </a:prstGeom>
          <a:noFill/>
        </p:spPr>
        <p:txBody>
          <a:bodyPr wrap="square" rtlCol="0">
            <a:spAutoFit/>
          </a:bodyPr>
          <a:lstStyle/>
          <a:p>
            <a:r>
              <a:rPr lang="en-US"/>
              <a:t> </a:t>
            </a:r>
            <a:r>
              <a:rPr lang="en-US" altLang="zh-CN"/>
              <a:t>                              </a:t>
            </a:r>
          </a:p>
        </p:txBody>
      </p:sp>
      <p:sp>
        <p:nvSpPr>
          <p:cNvPr id="13" name="文本框 12">
            <a:extLst>
              <a:ext uri="{FF2B5EF4-FFF2-40B4-BE49-F238E27FC236}">
                <a16:creationId xmlns:a16="http://schemas.microsoft.com/office/drawing/2014/main" id="{502F85B5-D464-4FC4-B90A-4974C9FE36AE}"/>
              </a:ext>
            </a:extLst>
          </p:cNvPr>
          <p:cNvSpPr txBox="1"/>
          <p:nvPr/>
        </p:nvSpPr>
        <p:spPr>
          <a:xfrm>
            <a:off x="1455389" y="726875"/>
            <a:ext cx="3416320" cy="523220"/>
          </a:xfrm>
          <a:prstGeom prst="rect">
            <a:avLst/>
          </a:prstGeom>
          <a:noFill/>
        </p:spPr>
        <p:txBody>
          <a:bodyPr wrap="none" rtlCol="0">
            <a:spAutoFit/>
          </a:bodyPr>
          <a:lstStyle/>
          <a:p>
            <a:pPr algn="l"/>
            <a:r>
              <a:rPr lang="zh-CN" altLang="en-US" sz="2800" dirty="0">
                <a:solidFill>
                  <a:srgbClr val="00355C"/>
                </a:solidFill>
              </a:rPr>
              <a:t>增广拉格朗日乘子法</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 name="文本框 1"/>
          <p:cNvSpPr txBox="1"/>
          <p:nvPr/>
        </p:nvSpPr>
        <p:spPr>
          <a:xfrm>
            <a:off x="1544320" y="2055495"/>
            <a:ext cx="9514840" cy="3609340"/>
          </a:xfrm>
          <a:prstGeom prst="rect">
            <a:avLst/>
          </a:prstGeom>
          <a:noFill/>
        </p:spPr>
        <p:txBody>
          <a:bodyPr wrap="square" rtlCol="0">
            <a:noAutofit/>
          </a:bodyPr>
          <a:lstStyle/>
          <a:p>
            <a:endParaRPr/>
          </a:p>
        </p:txBody>
      </p:sp>
      <p:sp>
        <p:nvSpPr>
          <p:cNvPr id="7" name="文本框 6"/>
          <p:cNvSpPr txBox="1"/>
          <p:nvPr/>
        </p:nvSpPr>
        <p:spPr>
          <a:xfrm>
            <a:off x="1544320" y="4821555"/>
            <a:ext cx="8570595" cy="368300"/>
          </a:xfrm>
          <a:prstGeom prst="rect">
            <a:avLst/>
          </a:prstGeom>
          <a:noFill/>
        </p:spPr>
        <p:txBody>
          <a:bodyPr wrap="square" rtlCol="0">
            <a:spAutoFit/>
          </a:bodyPr>
          <a:lstStyle/>
          <a:p>
            <a:r>
              <a:rPr lang="en-US"/>
              <a:t> </a:t>
            </a:r>
            <a:r>
              <a:rPr lang="en-US" altLang="zh-CN"/>
              <a:t>                              </a:t>
            </a:r>
          </a:p>
        </p:txBody>
      </p:sp>
      <p:pic>
        <p:nvPicPr>
          <p:cNvPr id="100" name="图片 99"/>
          <p:cNvPicPr/>
          <p:nvPr/>
        </p:nvPicPr>
        <p:blipFill>
          <a:blip r:embed="rId2"/>
          <a:stretch>
            <a:fillRect/>
          </a:stretch>
        </p:blipFill>
        <p:spPr>
          <a:xfrm>
            <a:off x="3061970" y="775970"/>
            <a:ext cx="6005830" cy="527939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 name="文本框 1"/>
          <p:cNvSpPr txBox="1"/>
          <p:nvPr/>
        </p:nvSpPr>
        <p:spPr>
          <a:xfrm>
            <a:off x="1544320" y="2055495"/>
            <a:ext cx="9514840" cy="3609340"/>
          </a:xfrm>
          <a:prstGeom prst="rect">
            <a:avLst/>
          </a:prstGeom>
          <a:noFill/>
        </p:spPr>
        <p:txBody>
          <a:bodyPr wrap="square" rtlCol="0">
            <a:noAutofit/>
          </a:bodyPr>
          <a:lstStyle/>
          <a:p>
            <a:endParaRPr/>
          </a:p>
        </p:txBody>
      </p:sp>
      <p:sp>
        <p:nvSpPr>
          <p:cNvPr id="7" name="文本框 6"/>
          <p:cNvSpPr txBox="1"/>
          <p:nvPr/>
        </p:nvSpPr>
        <p:spPr>
          <a:xfrm>
            <a:off x="1544320" y="4821555"/>
            <a:ext cx="8570595" cy="368300"/>
          </a:xfrm>
          <a:prstGeom prst="rect">
            <a:avLst/>
          </a:prstGeom>
          <a:noFill/>
        </p:spPr>
        <p:txBody>
          <a:bodyPr wrap="square" rtlCol="0">
            <a:spAutoFit/>
          </a:bodyPr>
          <a:lstStyle/>
          <a:p>
            <a:r>
              <a:rPr lang="en-US"/>
              <a:t> </a:t>
            </a:r>
            <a:r>
              <a:rPr lang="en-US" altLang="zh-CN"/>
              <a:t>                              </a:t>
            </a:r>
          </a:p>
        </p:txBody>
      </p:sp>
      <p:pic>
        <p:nvPicPr>
          <p:cNvPr id="101" name="图片 100"/>
          <p:cNvPicPr/>
          <p:nvPr/>
        </p:nvPicPr>
        <p:blipFill>
          <a:blip r:embed="rId2"/>
          <a:stretch>
            <a:fillRect/>
          </a:stretch>
        </p:blipFill>
        <p:spPr>
          <a:xfrm>
            <a:off x="2332126" y="1069887"/>
            <a:ext cx="7192417" cy="2778771"/>
          </a:xfrm>
          <a:prstGeom prst="rect">
            <a:avLst/>
          </a:prstGeom>
          <a:noFill/>
          <a:ln w="9525">
            <a:noFill/>
          </a:ln>
        </p:spPr>
      </p:pic>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2D76B00C-C90D-47E0-A40C-B0967A38995E}"/>
                  </a:ext>
                </a:extLst>
              </p:cNvPr>
              <p:cNvSpPr txBox="1"/>
              <p:nvPr/>
            </p:nvSpPr>
            <p:spPr>
              <a:xfrm>
                <a:off x="2077085" y="4018101"/>
                <a:ext cx="8037830" cy="1754326"/>
              </a:xfrm>
              <a:prstGeom prst="rect">
                <a:avLst/>
              </a:prstGeom>
              <a:noFill/>
            </p:spPr>
            <p:txBody>
              <a:bodyPr wrap="square" rtlCol="0">
                <a:spAutoFit/>
              </a:bodyPr>
              <a:lstStyle/>
              <a:p>
                <a:pPr lvl="0" algn="just">
                  <a:lnSpc>
                    <a:spcPct val="150000"/>
                  </a:lnSpc>
                </a:pPr>
                <a:r>
                  <a:rPr lang="zh-CN" altLang="zh-CN" sz="2000" kern="100" dirty="0">
                    <a:solidFill>
                      <a:srgbClr val="000000"/>
                    </a:solidFill>
                    <a:effectLst/>
                    <a:ea typeface="宋体" panose="02010600030101010101" pitchFamily="2" charset="-122"/>
                    <a:cs typeface="Times New Roman" panose="02020603050405020304" pitchFamily="18" charset="0"/>
                  </a:rPr>
                  <a:t>参数初始化：变量</a:t>
                </a:r>
                <a:r>
                  <a:rPr lang="en-US" altLang="zh-CN" sz="2000" kern="100" dirty="0">
                    <a:solidFill>
                      <a:srgbClr val="000000"/>
                    </a:solidFill>
                    <a:effectLst/>
                    <a:ea typeface="宋体" panose="02010600030101010101" pitchFamily="2" charset="-122"/>
                    <a:cs typeface="Times New Roman" panose="02020603050405020304" pitchFamily="18" charset="0"/>
                  </a:rPr>
                  <a:t>x</a:t>
                </a:r>
                <a:r>
                  <a:rPr lang="zh-CN" altLang="zh-CN" sz="2000" kern="100" dirty="0">
                    <a:solidFill>
                      <a:srgbClr val="000000"/>
                    </a:solidFill>
                    <a:effectLst/>
                    <a:ea typeface="宋体" panose="02010600030101010101" pitchFamily="2" charset="-122"/>
                    <a:cs typeface="Times New Roman" panose="02020603050405020304" pitchFamily="18" charset="0"/>
                  </a:rPr>
                  <a:t>和</a:t>
                </a:r>
                <a:r>
                  <a:rPr lang="en-US" altLang="zh-CN" sz="2000" kern="100" dirty="0">
                    <a:solidFill>
                      <a:srgbClr val="000000"/>
                    </a:solidFill>
                    <a:effectLst/>
                    <a:ea typeface="宋体" panose="02010600030101010101" pitchFamily="2" charset="-122"/>
                    <a:cs typeface="Times New Roman" panose="02020603050405020304" pitchFamily="18" charset="0"/>
                  </a:rPr>
                  <a:t>y</a:t>
                </a:r>
                <a:r>
                  <a:rPr lang="zh-CN" altLang="zh-CN" sz="2000" kern="100" dirty="0">
                    <a:solidFill>
                      <a:srgbClr val="000000"/>
                    </a:solidFill>
                    <a:effectLst/>
                    <a:ea typeface="宋体" panose="02010600030101010101" pitchFamily="2" charset="-122"/>
                    <a:cs typeface="Times New Roman" panose="02020603050405020304" pitchFamily="18" charset="0"/>
                  </a:rPr>
                  <a:t>是优化问题的决策变量；</a:t>
                </a:r>
                <a:r>
                  <a:rPr lang="en-US" altLang="zh-CN" sz="2000" kern="100" dirty="0">
                    <a:solidFill>
                      <a:srgbClr val="000000"/>
                    </a:solidFill>
                    <a:effectLst/>
                    <a:ea typeface="宋体" panose="02010600030101010101" pitchFamily="2" charset="-122"/>
                    <a:cs typeface="Times New Roman" panose="02020603050405020304" pitchFamily="18" charset="0"/>
                  </a:rPr>
                  <a:t>s</a:t>
                </a:r>
                <a:r>
                  <a:rPr lang="zh-CN" altLang="zh-CN" sz="2000" kern="100" dirty="0">
                    <a:solidFill>
                      <a:srgbClr val="000000"/>
                    </a:solidFill>
                    <a:effectLst/>
                    <a:ea typeface="宋体" panose="02010600030101010101" pitchFamily="2" charset="-122"/>
                    <a:cs typeface="Times New Roman" panose="02020603050405020304" pitchFamily="18" charset="0"/>
                  </a:rPr>
                  <a:t>是引入的松弛变量，用于将不等式约束转化为等式约束，确保其非负；</a:t>
                </a:r>
                <a14:m>
                  <m:oMath xmlns:m="http://schemas.openxmlformats.org/officeDocument/2006/math">
                    <m:sSub>
                      <m:sSubPr>
                        <m:ctrlPr>
                          <a:rPr lang="zh-CN" altLang="zh-CN" sz="2000" i="1" kern="100">
                            <a:solidFill>
                              <a:srgbClr val="000000"/>
                            </a:solidFill>
                            <a:effectLst/>
                            <a:ea typeface="Cambria Math" panose="02040503050406030204" pitchFamily="18" charset="0"/>
                            <a:cs typeface="Times New Roman" panose="02020603050405020304" pitchFamily="18" charset="0"/>
                          </a:rPr>
                        </m:ctrlPr>
                      </m:sSubPr>
                      <m:e>
                        <m:r>
                          <a:rPr lang="en-US" altLang="zh-CN" sz="2000" i="1" kern="100">
                            <a:solidFill>
                              <a:srgbClr val="000000"/>
                            </a:solidFill>
                            <a:effectLst/>
                            <a:ea typeface="宋体" panose="02010600030101010101" pitchFamily="2" charset="-122"/>
                            <a:cs typeface="Times New Roman" panose="02020603050405020304" pitchFamily="18" charset="0"/>
                          </a:rPr>
                          <m:t>𝜆</m:t>
                        </m:r>
                      </m:e>
                      <m:sub>
                        <m:r>
                          <a:rPr lang="en-US" altLang="zh-CN" sz="2000" i="1" kern="100">
                            <a:solidFill>
                              <a:srgbClr val="000000"/>
                            </a:solidFill>
                            <a:effectLst/>
                            <a:ea typeface="宋体" panose="02010600030101010101" pitchFamily="2" charset="-122"/>
                            <a:cs typeface="Times New Roman" panose="02020603050405020304" pitchFamily="18" charset="0"/>
                          </a:rPr>
                          <m:t>1</m:t>
                        </m:r>
                      </m:sub>
                    </m:sSub>
                  </m:oMath>
                </a14:m>
                <a:r>
                  <a:rPr lang="zh-CN" altLang="zh-CN" sz="2000" kern="100" dirty="0">
                    <a:solidFill>
                      <a:srgbClr val="000000"/>
                    </a:solidFill>
                    <a:effectLst/>
                    <a:ea typeface="宋体" panose="02010600030101010101" pitchFamily="2" charset="-122"/>
                    <a:cs typeface="Times New Roman" panose="02020603050405020304" pitchFamily="18" charset="0"/>
                  </a:rPr>
                  <a:t>和</a:t>
                </a:r>
                <a14:m>
                  <m:oMath xmlns:m="http://schemas.openxmlformats.org/officeDocument/2006/math">
                    <m:sSub>
                      <m:sSubPr>
                        <m:ctrlPr>
                          <a:rPr lang="zh-CN" altLang="zh-CN" sz="2000" i="1" kern="100">
                            <a:solidFill>
                              <a:srgbClr val="000000"/>
                            </a:solidFill>
                            <a:effectLst/>
                            <a:ea typeface="Cambria Math" panose="02040503050406030204" pitchFamily="18" charset="0"/>
                            <a:cs typeface="Times New Roman" panose="02020603050405020304" pitchFamily="18" charset="0"/>
                          </a:rPr>
                        </m:ctrlPr>
                      </m:sSubPr>
                      <m:e>
                        <m:r>
                          <a:rPr lang="en-US" altLang="zh-CN" sz="2000" i="1" kern="100">
                            <a:solidFill>
                              <a:srgbClr val="000000"/>
                            </a:solidFill>
                            <a:effectLst/>
                            <a:ea typeface="宋体" panose="02010600030101010101" pitchFamily="2" charset="-122"/>
                            <a:cs typeface="Times New Roman" panose="02020603050405020304" pitchFamily="18" charset="0"/>
                          </a:rPr>
                          <m:t>𝜆</m:t>
                        </m:r>
                      </m:e>
                      <m:sub>
                        <m:r>
                          <a:rPr lang="en-US" altLang="zh-CN" sz="2000" i="1" kern="100">
                            <a:solidFill>
                              <a:srgbClr val="000000"/>
                            </a:solidFill>
                            <a:effectLst/>
                            <a:ea typeface="宋体" panose="02010600030101010101" pitchFamily="2" charset="-122"/>
                            <a:cs typeface="Times New Roman" panose="02020603050405020304" pitchFamily="18" charset="0"/>
                          </a:rPr>
                          <m:t>2</m:t>
                        </m:r>
                      </m:sub>
                    </m:sSub>
                  </m:oMath>
                </a14:m>
                <a:r>
                  <a:rPr lang="zh-CN" altLang="zh-CN" sz="2000" kern="100" dirty="0">
                    <a:solidFill>
                      <a:srgbClr val="000000"/>
                    </a:solidFill>
                    <a:effectLst/>
                    <a:ea typeface="宋体" panose="02010600030101010101" pitchFamily="2" charset="-122"/>
                    <a:cs typeface="Times New Roman" panose="02020603050405020304" pitchFamily="18" charset="0"/>
                  </a:rPr>
                  <a:t>是对应于两个约</a:t>
                </a:r>
                <a:r>
                  <a:rPr lang="zh-CN" altLang="en-US" sz="2000" kern="100" dirty="0">
                    <a:solidFill>
                      <a:srgbClr val="000000"/>
                    </a:solidFill>
                    <a:effectLst/>
                    <a:ea typeface="宋体" panose="02010600030101010101" pitchFamily="2" charset="-122"/>
                    <a:cs typeface="Times New Roman" panose="02020603050405020304" pitchFamily="18" charset="0"/>
                  </a:rPr>
                  <a:t>束</a:t>
                </a:r>
                <a:r>
                  <a:rPr lang="zh-CN" altLang="zh-CN" sz="2000" kern="100" dirty="0">
                    <a:solidFill>
                      <a:srgbClr val="000000"/>
                    </a:solidFill>
                    <a:effectLst/>
                    <a:ea typeface="宋体" panose="02010600030101010101" pitchFamily="2" charset="-122"/>
                    <a:cs typeface="Times New Roman" panose="02020603050405020304" pitchFamily="18" charset="0"/>
                  </a:rPr>
                  <a:t>的拉格朗日乘子；</a:t>
                </a:r>
                <a14:m>
                  <m:oMath xmlns:m="http://schemas.openxmlformats.org/officeDocument/2006/math">
                    <m:sSub>
                      <m:sSubPr>
                        <m:ctrlPr>
                          <a:rPr lang="zh-CN" altLang="zh-CN" sz="2000" i="1" kern="100">
                            <a:solidFill>
                              <a:srgbClr val="000000"/>
                            </a:solidFill>
                            <a:effectLst/>
                            <a:ea typeface="Cambria Math" panose="02040503050406030204" pitchFamily="18" charset="0"/>
                            <a:cs typeface="Times New Roman" panose="02020603050405020304" pitchFamily="18" charset="0"/>
                          </a:rPr>
                        </m:ctrlPr>
                      </m:sSubPr>
                      <m:e>
                        <m:r>
                          <a:rPr lang="en-US" altLang="zh-CN" sz="2000" i="1" kern="100">
                            <a:solidFill>
                              <a:srgbClr val="000000"/>
                            </a:solidFill>
                            <a:effectLst/>
                            <a:ea typeface="宋体" panose="02010600030101010101" pitchFamily="2" charset="-122"/>
                            <a:cs typeface="Times New Roman" panose="02020603050405020304" pitchFamily="18" charset="0"/>
                          </a:rPr>
                          <m:t>𝜇</m:t>
                        </m:r>
                      </m:e>
                      <m:sub>
                        <m:r>
                          <a:rPr lang="en-US" altLang="zh-CN" sz="2000" i="1" kern="100">
                            <a:solidFill>
                              <a:srgbClr val="000000"/>
                            </a:solidFill>
                            <a:effectLst/>
                            <a:ea typeface="宋体" panose="02010600030101010101" pitchFamily="2" charset="-122"/>
                            <a:cs typeface="Times New Roman" panose="02020603050405020304" pitchFamily="18" charset="0"/>
                          </a:rPr>
                          <m:t>1</m:t>
                        </m:r>
                      </m:sub>
                    </m:sSub>
                  </m:oMath>
                </a14:m>
                <a:r>
                  <a:rPr lang="zh-CN" altLang="zh-CN" sz="2000" kern="100" dirty="0">
                    <a:solidFill>
                      <a:srgbClr val="000000"/>
                    </a:solidFill>
                    <a:effectLst/>
                    <a:ea typeface="宋体" panose="02010600030101010101" pitchFamily="2" charset="-122"/>
                    <a:cs typeface="Times New Roman" panose="02020603050405020304" pitchFamily="18" charset="0"/>
                  </a:rPr>
                  <a:t>和</a:t>
                </a:r>
                <a14:m>
                  <m:oMath xmlns:m="http://schemas.openxmlformats.org/officeDocument/2006/math">
                    <m:sSub>
                      <m:sSubPr>
                        <m:ctrlPr>
                          <a:rPr lang="zh-CN" altLang="zh-CN" sz="2000" i="1" kern="100">
                            <a:solidFill>
                              <a:srgbClr val="000000"/>
                            </a:solidFill>
                            <a:effectLst/>
                            <a:ea typeface="Cambria Math" panose="02040503050406030204" pitchFamily="18" charset="0"/>
                            <a:cs typeface="Times New Roman" panose="02020603050405020304" pitchFamily="18" charset="0"/>
                          </a:rPr>
                        </m:ctrlPr>
                      </m:sSubPr>
                      <m:e>
                        <m:r>
                          <a:rPr lang="en-US" altLang="zh-CN" sz="2000" i="1" kern="100">
                            <a:solidFill>
                              <a:srgbClr val="000000"/>
                            </a:solidFill>
                            <a:effectLst/>
                            <a:ea typeface="宋体" panose="02010600030101010101" pitchFamily="2" charset="-122"/>
                            <a:cs typeface="Times New Roman" panose="02020603050405020304" pitchFamily="18" charset="0"/>
                          </a:rPr>
                          <m:t>𝜇</m:t>
                        </m:r>
                      </m:e>
                      <m:sub>
                        <m:r>
                          <a:rPr lang="en-US" altLang="zh-CN" sz="2000" i="1" kern="100">
                            <a:solidFill>
                              <a:srgbClr val="000000"/>
                            </a:solidFill>
                            <a:effectLst/>
                            <a:ea typeface="宋体" panose="02010600030101010101" pitchFamily="2" charset="-122"/>
                            <a:cs typeface="Times New Roman" panose="02020603050405020304" pitchFamily="18" charset="0"/>
                          </a:rPr>
                          <m:t>2</m:t>
                        </m:r>
                      </m:sub>
                    </m:sSub>
                  </m:oMath>
                </a14:m>
                <a:r>
                  <a:rPr lang="zh-CN" altLang="zh-CN" sz="2000" kern="100" dirty="0">
                    <a:solidFill>
                      <a:srgbClr val="000000"/>
                    </a:solidFill>
                    <a:effectLst/>
                    <a:ea typeface="宋体" panose="02010600030101010101" pitchFamily="2" charset="-122"/>
                    <a:cs typeface="Times New Roman" panose="02020603050405020304" pitchFamily="18" charset="0"/>
                  </a:rPr>
                  <a:t>是两个约束对应的惩罚系数。</a:t>
                </a:r>
              </a:p>
              <a:p>
                <a:endParaRPr lang="zh-CN" altLang="en-US" dirty="0"/>
              </a:p>
            </p:txBody>
          </p:sp>
        </mc:Choice>
        <mc:Fallback>
          <p:sp>
            <p:nvSpPr>
              <p:cNvPr id="3" name="文本框 2">
                <a:extLst>
                  <a:ext uri="{FF2B5EF4-FFF2-40B4-BE49-F238E27FC236}">
                    <a16:creationId xmlns:a16="http://schemas.microsoft.com/office/drawing/2014/main" id="{2D76B00C-C90D-47E0-A40C-B0967A38995E}"/>
                  </a:ext>
                </a:extLst>
              </p:cNvPr>
              <p:cNvSpPr txBox="1">
                <a:spLocks noRot="1" noChangeAspect="1" noMove="1" noResize="1" noEditPoints="1" noAdjustHandles="1" noChangeArrowheads="1" noChangeShapeType="1" noTextEdit="1"/>
              </p:cNvSpPr>
              <p:nvPr/>
            </p:nvSpPr>
            <p:spPr>
              <a:xfrm>
                <a:off x="2077085" y="4018101"/>
                <a:ext cx="8037830" cy="1754326"/>
              </a:xfrm>
              <a:prstGeom prst="rect">
                <a:avLst/>
              </a:prstGeom>
              <a:blipFill>
                <a:blip r:embed="rId3"/>
                <a:stretch>
                  <a:fillRect l="-835" r="-835"/>
                </a:stretch>
              </a:blipFill>
            </p:spPr>
            <p:txBody>
              <a:bodyPr/>
              <a:lstStyle/>
              <a:p>
                <a:r>
                  <a:rPr lang="zh-CN"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389859" y="5292604"/>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860231" y="4939639"/>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42" name="组合 41"/>
          <p:cNvGrpSpPr/>
          <p:nvPr/>
        </p:nvGrpSpPr>
        <p:grpSpPr>
          <a:xfrm>
            <a:off x="-788259" y="4802831"/>
            <a:ext cx="1034872" cy="3537000"/>
            <a:chOff x="-633182" y="4984372"/>
            <a:chExt cx="1034872" cy="3537000"/>
          </a:xfrm>
        </p:grpSpPr>
        <p:sp>
          <p:nvSpPr>
            <p:cNvPr id="38" name="斜纹 37"/>
            <p:cNvSpPr/>
            <p:nvPr/>
          </p:nvSpPr>
          <p:spPr>
            <a:xfrm rot="18776160" flipH="1">
              <a:off x="-1521793" y="6168624"/>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9" name="斜纹 38"/>
            <p:cNvSpPr/>
            <p:nvPr/>
          </p:nvSpPr>
          <p:spPr>
            <a:xfrm rot="18776160" flipH="1">
              <a:off x="-1817434" y="6597888"/>
              <a:ext cx="3107736" cy="739231"/>
            </a:xfrm>
            <a:prstGeom prst="diagStripe">
              <a:avLst>
                <a:gd name="adj" fmla="val 67847"/>
              </a:avLst>
            </a:prstGeom>
            <a:gradFill>
              <a:gsLst>
                <a:gs pos="0">
                  <a:srgbClr val="E9AC01"/>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44" name="斜纹 43"/>
          <p:cNvSpPr/>
          <p:nvPr/>
        </p:nvSpPr>
        <p:spPr>
          <a:xfrm rot="7976160" flipH="1">
            <a:off x="10753964" y="-481796"/>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5" name="斜纹 44"/>
          <p:cNvSpPr/>
          <p:nvPr/>
        </p:nvSpPr>
        <p:spPr>
          <a:xfrm rot="7976160" flipH="1">
            <a:off x="10066482" y="-39923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7" name="组合 6"/>
          <p:cNvGrpSpPr/>
          <p:nvPr/>
        </p:nvGrpSpPr>
        <p:grpSpPr>
          <a:xfrm>
            <a:off x="5386667" y="1183734"/>
            <a:ext cx="1417219" cy="830997"/>
            <a:chOff x="5433488" y="659462"/>
            <a:chExt cx="1417219" cy="830997"/>
          </a:xfrm>
        </p:grpSpPr>
        <p:sp>
          <p:nvSpPr>
            <p:cNvPr id="69" name="矩形 68"/>
            <p:cNvSpPr/>
            <p:nvPr/>
          </p:nvSpPr>
          <p:spPr>
            <a:xfrm>
              <a:off x="5433488" y="1129915"/>
              <a:ext cx="1415772" cy="288381"/>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 name="文本框 1"/>
            <p:cNvSpPr txBox="1"/>
            <p:nvPr/>
          </p:nvSpPr>
          <p:spPr>
            <a:xfrm>
              <a:off x="5434935" y="659462"/>
              <a:ext cx="1415772" cy="830997"/>
            </a:xfrm>
            <a:prstGeom prst="rect">
              <a:avLst/>
            </a:prstGeom>
            <a:noFill/>
          </p:spPr>
          <p:txBody>
            <a:bodyPr wrap="none" rtlCol="0">
              <a:spAutoFit/>
            </a:bodyPr>
            <a:lstStyle/>
            <a:p>
              <a:r>
                <a:rPr lang="zh-CN" altLang="en-US" sz="4800" dirty="0">
                  <a:solidFill>
                    <a:srgbClr val="00355C"/>
                  </a:solidFill>
                </a:rPr>
                <a:t>目录</a:t>
              </a:r>
            </a:p>
          </p:txBody>
        </p:sp>
      </p:grpSp>
      <p:grpSp>
        <p:nvGrpSpPr>
          <p:cNvPr id="12" name="组合 11"/>
          <p:cNvGrpSpPr/>
          <p:nvPr>
            <p:custDataLst>
              <p:tags r:id="rId1"/>
            </p:custDataLst>
          </p:nvPr>
        </p:nvGrpSpPr>
        <p:grpSpPr>
          <a:xfrm>
            <a:off x="2084608" y="2313695"/>
            <a:ext cx="7339237" cy="4166870"/>
            <a:chOff x="2182382" y="1932756"/>
            <a:chExt cx="7339237" cy="4166870"/>
          </a:xfrm>
        </p:grpSpPr>
        <p:grpSp>
          <p:nvGrpSpPr>
            <p:cNvPr id="6" name="组合 5"/>
            <p:cNvGrpSpPr/>
            <p:nvPr/>
          </p:nvGrpSpPr>
          <p:grpSpPr>
            <a:xfrm>
              <a:off x="2182382" y="1932756"/>
              <a:ext cx="5207567" cy="4166870"/>
              <a:chOff x="3009230" y="1467268"/>
              <a:chExt cx="5207567" cy="4166870"/>
            </a:xfrm>
          </p:grpSpPr>
          <p:sp>
            <p:nvSpPr>
              <p:cNvPr id="3" name="文本框 2"/>
              <p:cNvSpPr txBox="1"/>
              <p:nvPr>
                <p:custDataLst>
                  <p:tags r:id="rId11"/>
                </p:custDataLst>
              </p:nvPr>
            </p:nvSpPr>
            <p:spPr>
              <a:xfrm>
                <a:off x="4712232" y="1480603"/>
                <a:ext cx="3504565" cy="4153535"/>
              </a:xfrm>
              <a:prstGeom prst="rect">
                <a:avLst/>
              </a:prstGeom>
              <a:noFill/>
            </p:spPr>
            <p:txBody>
              <a:bodyPr wrap="none" rtlCol="0">
                <a:noAutofit/>
              </a:bodyPr>
              <a:lstStyle/>
              <a:p>
                <a:pPr algn="l"/>
                <a:r>
                  <a:rPr lang="zh-CN" altLang="en-US" sz="2400" dirty="0">
                    <a:solidFill>
                      <a:srgbClr val="0B1D2B"/>
                    </a:solidFill>
                  </a:rPr>
                  <a:t>拉格朗日乘子法的基本定义和思想</a:t>
                </a:r>
              </a:p>
              <a:p>
                <a:pPr algn="l"/>
                <a:endParaRPr lang="zh-CN" altLang="en-US" sz="2400" dirty="0">
                  <a:solidFill>
                    <a:srgbClr val="0B1D2B"/>
                  </a:solidFill>
                </a:endParaRPr>
              </a:p>
              <a:p>
                <a:pPr algn="l"/>
                <a:r>
                  <a:rPr lang="zh-CN" altLang="en-US" sz="2400" dirty="0">
                    <a:solidFill>
                      <a:srgbClr val="0B1D2B"/>
                    </a:solidFill>
                  </a:rPr>
                  <a:t>等式约束条件</a:t>
                </a:r>
              </a:p>
              <a:p>
                <a:pPr algn="l"/>
                <a:endParaRPr lang="zh-CN" altLang="en-US" sz="2400" dirty="0">
                  <a:solidFill>
                    <a:srgbClr val="0B1D2B"/>
                  </a:solidFill>
                </a:endParaRPr>
              </a:p>
              <a:p>
                <a:pPr algn="l"/>
                <a:r>
                  <a:rPr lang="zh-CN" altLang="en-US" sz="2400" dirty="0">
                    <a:solidFill>
                      <a:srgbClr val="0B1D2B"/>
                    </a:solidFill>
                  </a:rPr>
                  <a:t>不等式约束条件（KKT条件）</a:t>
                </a:r>
              </a:p>
              <a:p>
                <a:pPr algn="l"/>
                <a:endParaRPr lang="zh-CN" altLang="en-US" sz="2400" dirty="0">
                  <a:solidFill>
                    <a:srgbClr val="0B1D2B"/>
                  </a:solidFill>
                </a:endParaRPr>
              </a:p>
              <a:p>
                <a:pPr algn="l"/>
                <a:r>
                  <a:rPr lang="zh-CN" altLang="en-US" sz="2400" dirty="0">
                    <a:solidFill>
                      <a:srgbClr val="0B1D2B"/>
                    </a:solidFill>
                  </a:rPr>
                  <a:t>增广拉格朗日乘子法</a:t>
                </a:r>
              </a:p>
              <a:p>
                <a:pPr algn="l"/>
                <a:endParaRPr lang="zh-CN" altLang="en-US" sz="2400" dirty="0">
                  <a:solidFill>
                    <a:srgbClr val="0B1D2B"/>
                  </a:solidFill>
                </a:endParaRPr>
              </a:p>
              <a:p>
                <a:pPr algn="l"/>
                <a:r>
                  <a:rPr lang="zh-CN" altLang="en-US" sz="2400" dirty="0">
                    <a:solidFill>
                      <a:srgbClr val="0B1D2B"/>
                    </a:solidFill>
                  </a:rPr>
                  <a:t>深度学习求解拉格朗日乘子</a:t>
                </a:r>
              </a:p>
            </p:txBody>
          </p:sp>
          <p:sp>
            <p:nvSpPr>
              <p:cNvPr id="30" name="矩形 29"/>
              <p:cNvSpPr/>
              <p:nvPr>
                <p:custDataLst>
                  <p:tags r:id="rId12"/>
                </p:custDataLst>
              </p:nvPr>
            </p:nvSpPr>
            <p:spPr>
              <a:xfrm>
                <a:off x="4112157" y="1467268"/>
                <a:ext cx="621665" cy="579120"/>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ea typeface="思源黑体 CN Bold" panose="020B0800000000000000" pitchFamily="34" charset="-122"/>
                  </a:rPr>
                  <a:t>1</a:t>
                </a:r>
              </a:p>
            </p:txBody>
          </p:sp>
          <p:sp>
            <p:nvSpPr>
              <p:cNvPr id="32" name="文本框 31"/>
              <p:cNvSpPr txBox="1"/>
              <p:nvPr>
                <p:custDataLst>
                  <p:tags r:id="rId13"/>
                </p:custDataLst>
              </p:nvPr>
            </p:nvSpPr>
            <p:spPr>
              <a:xfrm>
                <a:off x="3009230" y="2509496"/>
                <a:ext cx="787395" cy="707886"/>
              </a:xfrm>
              <a:prstGeom prst="rect">
                <a:avLst/>
              </a:prstGeom>
              <a:noFill/>
            </p:spPr>
            <p:txBody>
              <a:bodyPr wrap="none" rtlCol="0">
                <a:spAutoFit/>
              </a:bodyPr>
              <a:lstStyle/>
              <a:p>
                <a:r>
                  <a:rPr lang="en-US" altLang="zh-CN" sz="4000" i="1" dirty="0">
                    <a:solidFill>
                      <a:schemeClr val="bg1"/>
                    </a:solidFill>
                  </a:rPr>
                  <a:t>01</a:t>
                </a:r>
                <a:endParaRPr lang="zh-CN" altLang="en-US" sz="4000" i="1" dirty="0">
                  <a:solidFill>
                    <a:schemeClr val="bg1"/>
                  </a:solidFill>
                </a:endParaRPr>
              </a:p>
            </p:txBody>
          </p:sp>
        </p:grpSp>
        <p:sp>
          <p:nvSpPr>
            <p:cNvPr id="41" name="文本框 40"/>
            <p:cNvSpPr txBox="1"/>
            <p:nvPr>
              <p:custDataLst>
                <p:tags r:id="rId6"/>
              </p:custDataLst>
            </p:nvPr>
          </p:nvSpPr>
          <p:spPr>
            <a:xfrm>
              <a:off x="4536917" y="2974984"/>
              <a:ext cx="280231" cy="706755"/>
            </a:xfrm>
            <a:prstGeom prst="rect">
              <a:avLst/>
            </a:prstGeom>
            <a:noFill/>
          </p:spPr>
          <p:txBody>
            <a:bodyPr wrap="none" rtlCol="0">
              <a:spAutoFit/>
            </a:bodyPr>
            <a:lstStyle/>
            <a:p>
              <a:endParaRPr lang="zh-CN" altLang="en-US" sz="4000" i="1" dirty="0">
                <a:solidFill>
                  <a:schemeClr val="bg1"/>
                </a:solidFill>
              </a:endParaRPr>
            </a:p>
          </p:txBody>
        </p:sp>
        <p:grpSp>
          <p:nvGrpSpPr>
            <p:cNvPr id="10" name="组合 9"/>
            <p:cNvGrpSpPr/>
            <p:nvPr/>
          </p:nvGrpSpPr>
          <p:grpSpPr>
            <a:xfrm>
              <a:off x="6308389" y="2974984"/>
              <a:ext cx="875882" cy="1365268"/>
              <a:chOff x="7734508" y="2509496"/>
              <a:chExt cx="875882" cy="1365268"/>
            </a:xfrm>
          </p:grpSpPr>
          <p:sp>
            <p:nvSpPr>
              <p:cNvPr id="56" name="文本框 55"/>
              <p:cNvSpPr txBox="1"/>
              <p:nvPr>
                <p:custDataLst>
                  <p:tags r:id="rId9"/>
                </p:custDataLst>
              </p:nvPr>
            </p:nvSpPr>
            <p:spPr>
              <a:xfrm>
                <a:off x="7734508" y="3414389"/>
                <a:ext cx="309880" cy="460375"/>
              </a:xfrm>
              <a:prstGeom prst="rect">
                <a:avLst/>
              </a:prstGeom>
              <a:noFill/>
            </p:spPr>
            <p:txBody>
              <a:bodyPr wrap="none" rtlCol="0">
                <a:spAutoFit/>
              </a:bodyPr>
              <a:lstStyle/>
              <a:p>
                <a:endParaRPr lang="zh-CN" altLang="en-US" sz="2400" dirty="0">
                  <a:solidFill>
                    <a:srgbClr val="0B1D2B"/>
                  </a:solidFill>
                </a:endParaRPr>
              </a:p>
            </p:txBody>
          </p:sp>
          <p:sp>
            <p:nvSpPr>
              <p:cNvPr id="49" name="文本框 48"/>
              <p:cNvSpPr txBox="1"/>
              <p:nvPr>
                <p:custDataLst>
                  <p:tags r:id="rId10"/>
                </p:custDataLst>
              </p:nvPr>
            </p:nvSpPr>
            <p:spPr>
              <a:xfrm>
                <a:off x="8317571" y="2509496"/>
                <a:ext cx="292819" cy="706755"/>
              </a:xfrm>
              <a:prstGeom prst="rect">
                <a:avLst/>
              </a:prstGeom>
              <a:noFill/>
            </p:spPr>
            <p:txBody>
              <a:bodyPr wrap="none" rtlCol="0">
                <a:spAutoFit/>
              </a:bodyPr>
              <a:lstStyle/>
              <a:p>
                <a:endParaRPr lang="zh-CN" altLang="en-US" sz="4000" i="1" dirty="0">
                  <a:solidFill>
                    <a:schemeClr val="bg1"/>
                  </a:solidFill>
                </a:endParaRPr>
              </a:p>
            </p:txBody>
          </p:sp>
        </p:grpSp>
        <p:grpSp>
          <p:nvGrpSpPr>
            <p:cNvPr id="11" name="组合 10"/>
            <p:cNvGrpSpPr/>
            <p:nvPr/>
          </p:nvGrpSpPr>
          <p:grpSpPr>
            <a:xfrm>
              <a:off x="8662925" y="2929786"/>
              <a:ext cx="858694" cy="1441358"/>
              <a:chOff x="3715561" y="4121903"/>
              <a:chExt cx="858694" cy="1441358"/>
            </a:xfrm>
          </p:grpSpPr>
          <p:sp>
            <p:nvSpPr>
              <p:cNvPr id="66" name="文本框 65"/>
              <p:cNvSpPr txBox="1"/>
              <p:nvPr>
                <p:custDataLst>
                  <p:tags r:id="rId7"/>
                </p:custDataLst>
              </p:nvPr>
            </p:nvSpPr>
            <p:spPr>
              <a:xfrm>
                <a:off x="3715561" y="5102886"/>
                <a:ext cx="309880" cy="460375"/>
              </a:xfrm>
              <a:prstGeom prst="rect">
                <a:avLst/>
              </a:prstGeom>
              <a:noFill/>
            </p:spPr>
            <p:txBody>
              <a:bodyPr wrap="none" rtlCol="0">
                <a:spAutoFit/>
              </a:bodyPr>
              <a:lstStyle/>
              <a:p>
                <a:endParaRPr lang="zh-CN" altLang="en-US" sz="2400" dirty="0">
                  <a:solidFill>
                    <a:srgbClr val="0B1D2B"/>
                  </a:solidFill>
                </a:endParaRPr>
              </a:p>
            </p:txBody>
          </p:sp>
          <p:sp>
            <p:nvSpPr>
              <p:cNvPr id="54" name="文本框 53"/>
              <p:cNvSpPr txBox="1"/>
              <p:nvPr>
                <p:custDataLst>
                  <p:tags r:id="rId8"/>
                </p:custDataLst>
              </p:nvPr>
            </p:nvSpPr>
            <p:spPr>
              <a:xfrm>
                <a:off x="4264375" y="4121903"/>
                <a:ext cx="309880" cy="706755"/>
              </a:xfrm>
              <a:prstGeom prst="rect">
                <a:avLst/>
              </a:prstGeom>
              <a:noFill/>
            </p:spPr>
            <p:txBody>
              <a:bodyPr wrap="none" rtlCol="0">
                <a:spAutoFit/>
              </a:bodyPr>
              <a:lstStyle/>
              <a:p>
                <a:endParaRPr lang="zh-CN" altLang="en-US" sz="4000" i="1" dirty="0">
                  <a:solidFill>
                    <a:schemeClr val="bg1"/>
                  </a:solidFill>
                </a:endParaRPr>
              </a:p>
            </p:txBody>
          </p:sp>
        </p:grpSp>
      </p:grpSp>
      <p:sp>
        <p:nvSpPr>
          <p:cNvPr id="5" name="矩形 4"/>
          <p:cNvSpPr/>
          <p:nvPr>
            <p:custDataLst>
              <p:tags r:id="rId2"/>
            </p:custDataLst>
          </p:nvPr>
        </p:nvSpPr>
        <p:spPr>
          <a:xfrm>
            <a:off x="3211665" y="3042222"/>
            <a:ext cx="621665" cy="579120"/>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ea typeface="思源黑体 CN Bold" panose="020B0800000000000000" pitchFamily="34" charset="-122"/>
              </a:rPr>
              <a:t>2</a:t>
            </a:r>
          </a:p>
        </p:txBody>
      </p:sp>
      <p:sp>
        <p:nvSpPr>
          <p:cNvPr id="9" name="矩形 8"/>
          <p:cNvSpPr/>
          <p:nvPr>
            <p:custDataLst>
              <p:tags r:id="rId3"/>
            </p:custDataLst>
          </p:nvPr>
        </p:nvSpPr>
        <p:spPr>
          <a:xfrm>
            <a:off x="3211665" y="3790887"/>
            <a:ext cx="621665" cy="579120"/>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ea typeface="思源黑体 CN Bold" panose="020B0800000000000000" pitchFamily="34" charset="-122"/>
              </a:rPr>
              <a:t>3</a:t>
            </a:r>
          </a:p>
        </p:txBody>
      </p:sp>
      <p:sp>
        <p:nvSpPr>
          <p:cNvPr id="13" name="矩形 12"/>
          <p:cNvSpPr/>
          <p:nvPr>
            <p:custDataLst>
              <p:tags r:id="rId4"/>
            </p:custDataLst>
          </p:nvPr>
        </p:nvSpPr>
        <p:spPr>
          <a:xfrm>
            <a:off x="3233255" y="4539552"/>
            <a:ext cx="621665" cy="579120"/>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ea typeface="思源黑体 CN Bold" panose="020B0800000000000000" pitchFamily="34" charset="-122"/>
              </a:rPr>
              <a:t>4</a:t>
            </a:r>
          </a:p>
        </p:txBody>
      </p:sp>
      <p:sp>
        <p:nvSpPr>
          <p:cNvPr id="14" name="矩形 13"/>
          <p:cNvSpPr/>
          <p:nvPr>
            <p:custDataLst>
              <p:tags r:id="rId5"/>
            </p:custDataLst>
          </p:nvPr>
        </p:nvSpPr>
        <p:spPr>
          <a:xfrm>
            <a:off x="3233255" y="5288217"/>
            <a:ext cx="621665" cy="579120"/>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ea typeface="思源黑体 CN Bold" panose="020B0800000000000000" pitchFamily="34" charset="-122"/>
              </a:rPr>
              <a:t>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 name="文本框 1"/>
          <p:cNvSpPr txBox="1"/>
          <p:nvPr/>
        </p:nvSpPr>
        <p:spPr>
          <a:xfrm>
            <a:off x="1544320" y="2055495"/>
            <a:ext cx="9514840" cy="3609340"/>
          </a:xfrm>
          <a:prstGeom prst="rect">
            <a:avLst/>
          </a:prstGeom>
          <a:noFill/>
        </p:spPr>
        <p:txBody>
          <a:bodyPr wrap="square" rtlCol="0">
            <a:noAutofit/>
          </a:bodyPr>
          <a:lstStyle/>
          <a:p>
            <a:endParaRPr/>
          </a:p>
        </p:txBody>
      </p:sp>
      <p:sp>
        <p:nvSpPr>
          <p:cNvPr id="7" name="文本框 6"/>
          <p:cNvSpPr txBox="1"/>
          <p:nvPr/>
        </p:nvSpPr>
        <p:spPr>
          <a:xfrm>
            <a:off x="1544320" y="4821555"/>
            <a:ext cx="8570595" cy="368300"/>
          </a:xfrm>
          <a:prstGeom prst="rect">
            <a:avLst/>
          </a:prstGeom>
          <a:noFill/>
        </p:spPr>
        <p:txBody>
          <a:bodyPr wrap="square" rtlCol="0">
            <a:spAutoFit/>
          </a:bodyPr>
          <a:lstStyle/>
          <a:p>
            <a:r>
              <a:rPr lang="en-US"/>
              <a:t> </a:t>
            </a:r>
            <a:r>
              <a:rPr lang="en-US" altLang="zh-CN"/>
              <a:t>                              </a:t>
            </a:r>
          </a:p>
        </p:txBody>
      </p:sp>
      <p:pic>
        <p:nvPicPr>
          <p:cNvPr id="102" name="图片 101"/>
          <p:cNvPicPr/>
          <p:nvPr/>
        </p:nvPicPr>
        <p:blipFill>
          <a:blip r:embed="rId2"/>
          <a:stretch>
            <a:fillRect/>
          </a:stretch>
        </p:blipFill>
        <p:spPr>
          <a:xfrm>
            <a:off x="2475345" y="715149"/>
            <a:ext cx="7396685" cy="3312232"/>
          </a:xfrm>
          <a:prstGeom prst="rect">
            <a:avLst/>
          </a:prstGeom>
          <a:noFill/>
          <a:ln w="9525">
            <a:noFill/>
          </a:ln>
        </p:spPr>
      </p:pic>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B1431B22-BD1B-447D-B7DC-D5EFEC27C9C1}"/>
                  </a:ext>
                </a:extLst>
              </p:cNvPr>
              <p:cNvSpPr txBox="1"/>
              <p:nvPr/>
            </p:nvSpPr>
            <p:spPr>
              <a:xfrm>
                <a:off x="936936" y="4000382"/>
                <a:ext cx="10349627" cy="2126095"/>
              </a:xfrm>
              <a:prstGeom prst="rect">
                <a:avLst/>
              </a:prstGeom>
              <a:noFill/>
            </p:spPr>
            <p:txBody>
              <a:bodyPr wrap="square" rtlCol="0">
                <a:spAutoFit/>
              </a:bodyPr>
              <a:lstStyle/>
              <a:p>
                <a:pPr lvl="0" algn="just">
                  <a:lnSpc>
                    <a:spcPct val="150000"/>
                  </a:lnSpc>
                </a:pPr>
                <a:r>
                  <a:rPr lang="zh-CN" altLang="zh-CN" kern="100" dirty="0">
                    <a:solidFill>
                      <a:srgbClr val="000000"/>
                    </a:solidFill>
                    <a:effectLst/>
                    <a:latin typeface="+mj-ea"/>
                    <a:ea typeface="+mj-ea"/>
                    <a:cs typeface="Times New Roman" panose="02020603050405020304" pitchFamily="18" charset="0"/>
                  </a:rPr>
                  <a:t>迭代优化：在每次迭代中，使用</a:t>
                </a:r>
                <a14:m>
                  <m:oMath xmlns:m="http://schemas.openxmlformats.org/officeDocument/2006/math">
                    <m:r>
                      <a:rPr lang="en-US" altLang="zh-CN" i="1" kern="100">
                        <a:solidFill>
                          <a:srgbClr val="000000"/>
                        </a:solidFill>
                        <a:effectLst/>
                        <a:latin typeface="+mj-ea"/>
                        <a:ea typeface="+mj-ea"/>
                        <a:cs typeface="Times New Roman" panose="02020603050405020304" pitchFamily="18" charset="0"/>
                      </a:rPr>
                      <m:t>𝑡𝑓</m:t>
                    </m:r>
                    <m:r>
                      <a:rPr lang="en-US" altLang="zh-CN" i="1" kern="100">
                        <a:solidFill>
                          <a:srgbClr val="000000"/>
                        </a:solidFill>
                        <a:effectLst/>
                        <a:latin typeface="+mj-ea"/>
                        <a:ea typeface="+mj-ea"/>
                        <a:cs typeface="Times New Roman" panose="02020603050405020304" pitchFamily="18" charset="0"/>
                      </a:rPr>
                      <m:t>.</m:t>
                    </m:r>
                    <m:r>
                      <a:rPr lang="en-US" altLang="zh-CN" i="1" kern="100">
                        <a:solidFill>
                          <a:srgbClr val="000000"/>
                        </a:solidFill>
                        <a:effectLst/>
                        <a:latin typeface="+mj-ea"/>
                        <a:ea typeface="+mj-ea"/>
                        <a:cs typeface="Times New Roman" panose="02020603050405020304" pitchFamily="18" charset="0"/>
                      </a:rPr>
                      <m:t>𝐺𝑟𝑎𝑑𝑖𝑒𝑛𝑡𝑇𝑎𝑝𝑒</m:t>
                    </m:r>
                  </m:oMath>
                </a14:m>
                <a:r>
                  <a:rPr lang="zh-CN" altLang="zh-CN" kern="100" dirty="0">
                    <a:solidFill>
                      <a:srgbClr val="000000"/>
                    </a:solidFill>
                    <a:effectLst/>
                    <a:latin typeface="+mj-ea"/>
                    <a:ea typeface="+mj-ea"/>
                    <a:cs typeface="Times New Roman" panose="02020603050405020304" pitchFamily="18" charset="0"/>
                  </a:rPr>
                  <a:t>自动计算增广拉格朗日函数</a:t>
                </a:r>
                <a:r>
                  <a:rPr lang="en-US" altLang="zh-CN" kern="100" dirty="0">
                    <a:solidFill>
                      <a:srgbClr val="000000"/>
                    </a:solidFill>
                    <a:effectLst/>
                    <a:latin typeface="+mj-ea"/>
                    <a:ea typeface="+mj-ea"/>
                    <a:cs typeface="Times New Roman" panose="02020603050405020304" pitchFamily="18" charset="0"/>
                  </a:rPr>
                  <a:t>L_A</a:t>
                </a:r>
                <a:r>
                  <a:rPr lang="zh-CN" altLang="zh-CN" kern="100" dirty="0">
                    <a:solidFill>
                      <a:srgbClr val="000000"/>
                    </a:solidFill>
                    <a:effectLst/>
                    <a:latin typeface="+mj-ea"/>
                    <a:ea typeface="+mj-ea"/>
                    <a:cs typeface="Times New Roman" panose="02020603050405020304" pitchFamily="18" charset="0"/>
                  </a:rPr>
                  <a:t>关于所有参数的梯度。对于不等式约束，通过添加松弛变量</a:t>
                </a:r>
                <a:r>
                  <a:rPr lang="en-US" altLang="zh-CN" kern="100" dirty="0">
                    <a:solidFill>
                      <a:srgbClr val="000000"/>
                    </a:solidFill>
                    <a:effectLst/>
                    <a:latin typeface="+mj-ea"/>
                    <a:ea typeface="+mj-ea"/>
                    <a:cs typeface="Times New Roman" panose="02020603050405020304" pitchFamily="18" charset="0"/>
                  </a:rPr>
                  <a:t>s</a:t>
                </a:r>
                <a:r>
                  <a:rPr lang="zh-CN" altLang="zh-CN" kern="100" dirty="0">
                    <a:solidFill>
                      <a:srgbClr val="000000"/>
                    </a:solidFill>
                    <a:effectLst/>
                    <a:latin typeface="+mj-ea"/>
                    <a:ea typeface="+mj-ea"/>
                    <a:cs typeface="Times New Roman" panose="02020603050405020304" pitchFamily="18" charset="0"/>
                  </a:rPr>
                  <a:t>和对应的平方项使其转化为等式约束，并通过惩罚项强化约束的满足。</a:t>
                </a:r>
              </a:p>
              <a:p>
                <a:pPr lvl="0" algn="just">
                  <a:lnSpc>
                    <a:spcPct val="150000"/>
                  </a:lnSpc>
                </a:pPr>
                <a:r>
                  <a:rPr lang="zh-CN" altLang="zh-CN" kern="100" dirty="0">
                    <a:solidFill>
                      <a:srgbClr val="000000"/>
                    </a:solidFill>
                    <a:effectLst/>
                    <a:latin typeface="+mj-ea"/>
                    <a:ea typeface="+mj-ea"/>
                    <a:cs typeface="Times New Roman" panose="02020603050405020304" pitchFamily="18" charset="0"/>
                  </a:rPr>
                  <a:t>梯度更新：根据计算得到的梯度，使用</a:t>
                </a:r>
                <a:r>
                  <a:rPr lang="en-US" altLang="zh-CN" kern="100" dirty="0">
                    <a:solidFill>
                      <a:srgbClr val="000000"/>
                    </a:solidFill>
                    <a:effectLst/>
                    <a:latin typeface="+mj-ea"/>
                    <a:ea typeface="+mj-ea"/>
                    <a:cs typeface="Times New Roman" panose="02020603050405020304" pitchFamily="18" charset="0"/>
                  </a:rPr>
                  <a:t>SGD</a:t>
                </a:r>
                <a:r>
                  <a:rPr lang="zh-CN" altLang="zh-CN" kern="100" dirty="0">
                    <a:solidFill>
                      <a:srgbClr val="000000"/>
                    </a:solidFill>
                    <a:effectLst/>
                    <a:latin typeface="+mj-ea"/>
                    <a:ea typeface="+mj-ea"/>
                    <a:cs typeface="Times New Roman" panose="02020603050405020304" pitchFamily="18" charset="0"/>
                  </a:rPr>
                  <a:t>优化器更新决策变量</a:t>
                </a:r>
                <a:r>
                  <a:rPr lang="en-US" altLang="zh-CN" kern="100" dirty="0">
                    <a:solidFill>
                      <a:srgbClr val="000000"/>
                    </a:solidFill>
                    <a:effectLst/>
                    <a:latin typeface="+mj-ea"/>
                    <a:ea typeface="+mj-ea"/>
                    <a:cs typeface="Times New Roman" panose="02020603050405020304" pitchFamily="18" charset="0"/>
                  </a:rPr>
                  <a:t>x</a:t>
                </a:r>
                <a:r>
                  <a:rPr lang="zh-CN" altLang="zh-CN" kern="100" dirty="0">
                    <a:solidFill>
                      <a:srgbClr val="000000"/>
                    </a:solidFill>
                    <a:effectLst/>
                    <a:latin typeface="+mj-ea"/>
                    <a:ea typeface="+mj-ea"/>
                    <a:cs typeface="Times New Roman" panose="02020603050405020304" pitchFamily="18" charset="0"/>
                  </a:rPr>
                  <a:t>、</a:t>
                </a:r>
                <a:r>
                  <a:rPr lang="en-US" altLang="zh-CN" kern="100" dirty="0">
                    <a:solidFill>
                      <a:srgbClr val="000000"/>
                    </a:solidFill>
                    <a:effectLst/>
                    <a:latin typeface="+mj-ea"/>
                    <a:ea typeface="+mj-ea"/>
                    <a:cs typeface="Times New Roman" panose="02020603050405020304" pitchFamily="18" charset="0"/>
                  </a:rPr>
                  <a:t>y</a:t>
                </a:r>
                <a:r>
                  <a:rPr lang="zh-CN" altLang="zh-CN" kern="100" dirty="0">
                    <a:solidFill>
                      <a:srgbClr val="000000"/>
                    </a:solidFill>
                    <a:effectLst/>
                    <a:latin typeface="+mj-ea"/>
                    <a:ea typeface="+mj-ea"/>
                    <a:cs typeface="Times New Roman" panose="02020603050405020304" pitchFamily="18" charset="0"/>
                  </a:rPr>
                  <a:t>、松弛变量</a:t>
                </a:r>
                <a:r>
                  <a:rPr lang="en-US" altLang="zh-CN" kern="100" dirty="0">
                    <a:solidFill>
                      <a:srgbClr val="000000"/>
                    </a:solidFill>
                    <a:effectLst/>
                    <a:latin typeface="+mj-ea"/>
                    <a:ea typeface="+mj-ea"/>
                    <a:cs typeface="Times New Roman" panose="02020603050405020304" pitchFamily="18" charset="0"/>
                  </a:rPr>
                  <a:t>s</a:t>
                </a:r>
                <a:r>
                  <a:rPr lang="zh-CN" altLang="zh-CN" kern="100" dirty="0">
                    <a:solidFill>
                      <a:srgbClr val="000000"/>
                    </a:solidFill>
                    <a:effectLst/>
                    <a:latin typeface="+mj-ea"/>
                    <a:ea typeface="+mj-ea"/>
                    <a:cs typeface="Times New Roman" panose="02020603050405020304" pitchFamily="18" charset="0"/>
                  </a:rPr>
                  <a:t>以及拉格朗日乘子</a:t>
                </a:r>
                <a:r>
                  <a:rPr lang="en-US" altLang="zh-CN" kern="100" dirty="0">
                    <a:solidFill>
                      <a:srgbClr val="000000"/>
                    </a:solidFill>
                    <a:effectLst/>
                    <a:latin typeface="+mj-ea"/>
                    <a:ea typeface="+mj-ea"/>
                    <a:cs typeface="Times New Roman" panose="02020603050405020304" pitchFamily="18" charset="0"/>
                  </a:rPr>
                  <a:t>lambd1</a:t>
                </a:r>
                <a:r>
                  <a:rPr lang="zh-CN" altLang="zh-CN" kern="100" dirty="0">
                    <a:solidFill>
                      <a:srgbClr val="000000"/>
                    </a:solidFill>
                    <a:effectLst/>
                    <a:latin typeface="+mj-ea"/>
                    <a:ea typeface="+mj-ea"/>
                    <a:cs typeface="Times New Roman" panose="02020603050405020304" pitchFamily="18" charset="0"/>
                  </a:rPr>
                  <a:t>和</a:t>
                </a:r>
                <a:r>
                  <a:rPr lang="en-US" altLang="zh-CN" kern="100" dirty="0">
                    <a:solidFill>
                      <a:srgbClr val="000000"/>
                    </a:solidFill>
                    <a:effectLst/>
                    <a:latin typeface="+mj-ea"/>
                    <a:ea typeface="+mj-ea"/>
                    <a:cs typeface="Times New Roman" panose="02020603050405020304" pitchFamily="18" charset="0"/>
                  </a:rPr>
                  <a:t>lambd2</a:t>
                </a:r>
                <a:r>
                  <a:rPr lang="zh-CN" altLang="zh-CN" kern="100" dirty="0">
                    <a:solidFill>
                      <a:srgbClr val="000000"/>
                    </a:solidFill>
                    <a:effectLst/>
                    <a:latin typeface="+mj-ea"/>
                    <a:ea typeface="+mj-ea"/>
                    <a:cs typeface="Times New Roman" panose="02020603050405020304" pitchFamily="18" charset="0"/>
                  </a:rPr>
                  <a:t>。</a:t>
                </a:r>
              </a:p>
            </p:txBody>
          </p:sp>
        </mc:Choice>
        <mc:Fallback>
          <p:sp>
            <p:nvSpPr>
              <p:cNvPr id="3" name="文本框 2">
                <a:extLst>
                  <a:ext uri="{FF2B5EF4-FFF2-40B4-BE49-F238E27FC236}">
                    <a16:creationId xmlns:a16="http://schemas.microsoft.com/office/drawing/2014/main" id="{B1431B22-BD1B-447D-B7DC-D5EFEC27C9C1}"/>
                  </a:ext>
                </a:extLst>
              </p:cNvPr>
              <p:cNvSpPr txBox="1">
                <a:spLocks noRot="1" noChangeAspect="1" noMove="1" noResize="1" noEditPoints="1" noAdjustHandles="1" noChangeArrowheads="1" noChangeShapeType="1" noTextEdit="1"/>
              </p:cNvSpPr>
              <p:nvPr/>
            </p:nvSpPr>
            <p:spPr>
              <a:xfrm>
                <a:off x="936936" y="4000382"/>
                <a:ext cx="10349627" cy="2126095"/>
              </a:xfrm>
              <a:prstGeom prst="rect">
                <a:avLst/>
              </a:prstGeom>
              <a:blipFill>
                <a:blip r:embed="rId3"/>
                <a:stretch>
                  <a:fillRect l="-530" r="-2711" b="-3725"/>
                </a:stretch>
              </a:blipFill>
            </p:spPr>
            <p:txBody>
              <a:bodyPr/>
              <a:lstStyle/>
              <a:p>
                <a:r>
                  <a:rPr lang="zh-CN"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 name="文本框 1"/>
          <p:cNvSpPr txBox="1"/>
          <p:nvPr/>
        </p:nvSpPr>
        <p:spPr>
          <a:xfrm>
            <a:off x="1544320" y="2055495"/>
            <a:ext cx="9514840" cy="3609340"/>
          </a:xfrm>
          <a:prstGeom prst="rect">
            <a:avLst/>
          </a:prstGeom>
          <a:noFill/>
        </p:spPr>
        <p:txBody>
          <a:bodyPr wrap="square" rtlCol="0">
            <a:noAutofit/>
          </a:bodyPr>
          <a:lstStyle/>
          <a:p>
            <a:endParaRPr/>
          </a:p>
        </p:txBody>
      </p:sp>
      <p:sp>
        <p:nvSpPr>
          <p:cNvPr id="7" name="文本框 6"/>
          <p:cNvSpPr txBox="1"/>
          <p:nvPr/>
        </p:nvSpPr>
        <p:spPr>
          <a:xfrm>
            <a:off x="1544320" y="4821555"/>
            <a:ext cx="8570595" cy="368300"/>
          </a:xfrm>
          <a:prstGeom prst="rect">
            <a:avLst/>
          </a:prstGeom>
          <a:noFill/>
        </p:spPr>
        <p:txBody>
          <a:bodyPr wrap="square" rtlCol="0">
            <a:spAutoFit/>
          </a:bodyPr>
          <a:lstStyle/>
          <a:p>
            <a:r>
              <a:rPr lang="en-US"/>
              <a:t> </a:t>
            </a:r>
            <a:r>
              <a:rPr lang="en-US" altLang="zh-CN"/>
              <a:t>                              </a:t>
            </a:r>
          </a:p>
        </p:txBody>
      </p:sp>
      <p:pic>
        <p:nvPicPr>
          <p:cNvPr id="103" name="图片 102"/>
          <p:cNvPicPr/>
          <p:nvPr/>
        </p:nvPicPr>
        <p:blipFill>
          <a:blip r:embed="rId2"/>
          <a:stretch>
            <a:fillRect/>
          </a:stretch>
        </p:blipFill>
        <p:spPr>
          <a:xfrm>
            <a:off x="1080813" y="1881522"/>
            <a:ext cx="10039985" cy="1866265"/>
          </a:xfrm>
          <a:prstGeom prst="rect">
            <a:avLst/>
          </a:prstGeom>
          <a:noFill/>
          <a:ln w="9525">
            <a:noFill/>
          </a:ln>
        </p:spPr>
      </p:pic>
      <p:sp>
        <p:nvSpPr>
          <p:cNvPr id="3" name="文本框 2">
            <a:extLst>
              <a:ext uri="{FF2B5EF4-FFF2-40B4-BE49-F238E27FC236}">
                <a16:creationId xmlns:a16="http://schemas.microsoft.com/office/drawing/2014/main" id="{440FC317-0FC2-4E09-B860-F35F175121EA}"/>
              </a:ext>
            </a:extLst>
          </p:cNvPr>
          <p:cNvSpPr txBox="1"/>
          <p:nvPr/>
        </p:nvSpPr>
        <p:spPr>
          <a:xfrm>
            <a:off x="2232128" y="4253023"/>
            <a:ext cx="7333488" cy="707886"/>
          </a:xfrm>
          <a:prstGeom prst="rect">
            <a:avLst/>
          </a:prstGeom>
          <a:noFill/>
        </p:spPr>
        <p:txBody>
          <a:bodyPr wrap="square" rtlCol="0">
            <a:spAutoFit/>
          </a:bodyPr>
          <a:lstStyle/>
          <a:p>
            <a:pPr algn="just"/>
            <a:r>
              <a:rPr lang="zh-CN" altLang="zh-CN" sz="2000" kern="100" dirty="0">
                <a:solidFill>
                  <a:srgbClr val="000000"/>
                </a:solidFill>
                <a:effectLst/>
                <a:latin typeface="+mn-ea"/>
                <a:cs typeface="Times New Roman" panose="02020603050405020304" pitchFamily="18" charset="0"/>
              </a:rPr>
              <a:t>输出优化后的变量值、拉格朗日乘子，以及约束满足情况的检查结果，用以评估优化效果和约束是否得到满足。</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259382" y="5378166"/>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494205" y="5573345"/>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2" name="组合 51"/>
          <p:cNvGrpSpPr/>
          <p:nvPr/>
        </p:nvGrpSpPr>
        <p:grpSpPr>
          <a:xfrm>
            <a:off x="3870262" y="2747660"/>
            <a:ext cx="963124" cy="963124"/>
            <a:chOff x="4082280" y="2326963"/>
            <a:chExt cx="963124" cy="963124"/>
          </a:xfrm>
        </p:grpSpPr>
        <p:sp>
          <p:nvSpPr>
            <p:cNvPr id="71" name="矩形 70"/>
            <p:cNvSpPr/>
            <p:nvPr/>
          </p:nvSpPr>
          <p:spPr>
            <a:xfrm rot="2700000">
              <a:off x="4082280" y="232696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2" name="文本框 71"/>
            <p:cNvSpPr txBox="1"/>
            <p:nvPr/>
          </p:nvSpPr>
          <p:spPr>
            <a:xfrm>
              <a:off x="4088095" y="2453411"/>
              <a:ext cx="781050" cy="706755"/>
            </a:xfrm>
            <a:prstGeom prst="rect">
              <a:avLst/>
            </a:prstGeom>
            <a:noFill/>
          </p:spPr>
          <p:txBody>
            <a:bodyPr wrap="none" rtlCol="0">
              <a:spAutoFit/>
            </a:bodyPr>
            <a:lstStyle/>
            <a:p>
              <a:r>
                <a:rPr lang="en-US" altLang="zh-CN" sz="4000" i="1" dirty="0">
                  <a:solidFill>
                    <a:schemeClr val="bg1"/>
                  </a:solidFill>
                </a:rPr>
                <a:t>05</a:t>
              </a:r>
              <a:endParaRPr lang="zh-CN" altLang="en-US" sz="4000" i="1" dirty="0">
                <a:solidFill>
                  <a:schemeClr val="bg1"/>
                </a:solidFill>
              </a:endParaRPr>
            </a:p>
          </p:txBody>
        </p:sp>
      </p:grpSp>
      <p:sp>
        <p:nvSpPr>
          <p:cNvPr id="70" name="文本框 69"/>
          <p:cNvSpPr txBox="1"/>
          <p:nvPr/>
        </p:nvSpPr>
        <p:spPr>
          <a:xfrm>
            <a:off x="5310505" y="3228340"/>
            <a:ext cx="4491990" cy="2306955"/>
          </a:xfrm>
          <a:prstGeom prst="rect">
            <a:avLst/>
          </a:prstGeom>
          <a:noFill/>
        </p:spPr>
        <p:txBody>
          <a:bodyPr wrap="square" rtlCol="0">
            <a:spAutoFit/>
          </a:bodyPr>
          <a:lstStyle/>
          <a:p>
            <a:pPr algn="l"/>
            <a:r>
              <a:rPr lang="zh-CN" altLang="en-US" sz="3600" dirty="0">
                <a:solidFill>
                  <a:schemeClr val="tx1"/>
                </a:solidFill>
                <a:sym typeface="+mn-ea"/>
              </a:rPr>
              <a:t>深度学习求解</a:t>
            </a:r>
          </a:p>
          <a:p>
            <a:pPr algn="l"/>
            <a:r>
              <a:rPr lang="zh-CN" altLang="en-US" sz="3600" dirty="0">
                <a:solidFill>
                  <a:schemeClr val="tx1"/>
                </a:solidFill>
                <a:sym typeface="+mn-ea"/>
              </a:rPr>
              <a:t> </a:t>
            </a:r>
            <a:r>
              <a:rPr lang="en-US" altLang="zh-CN" sz="3600" dirty="0">
                <a:solidFill>
                  <a:schemeClr val="tx1"/>
                </a:solidFill>
                <a:sym typeface="+mn-ea"/>
              </a:rPr>
              <a:t>           </a:t>
            </a:r>
            <a:r>
              <a:rPr lang="zh-CN" altLang="en-US" sz="3600" dirty="0">
                <a:solidFill>
                  <a:schemeClr val="tx1"/>
                </a:solidFill>
                <a:sym typeface="+mn-ea"/>
              </a:rPr>
              <a:t>拉格朗日乘子</a:t>
            </a:r>
            <a:endParaRPr lang="zh-CN" altLang="en-US" sz="3600" dirty="0">
              <a:solidFill>
                <a:srgbClr val="00355C"/>
              </a:solidFill>
            </a:endParaRPr>
          </a:p>
          <a:p>
            <a:pPr algn="l"/>
            <a:endParaRPr lang="zh-CN" altLang="en-US" sz="3600" dirty="0">
              <a:solidFill>
                <a:srgbClr val="0B1D2B"/>
              </a:solidFill>
            </a:endParaRPr>
          </a:p>
          <a:p>
            <a:pPr algn="l"/>
            <a:endParaRPr lang="zh-CN" altLang="en-US" sz="3600" dirty="0"/>
          </a:p>
        </p:txBody>
      </p:sp>
      <p:sp>
        <p:nvSpPr>
          <p:cNvPr id="8" name="文本框 7"/>
          <p:cNvSpPr txBox="1"/>
          <p:nvPr/>
        </p:nvSpPr>
        <p:spPr>
          <a:xfrm>
            <a:off x="5309711" y="2442419"/>
            <a:ext cx="2887345" cy="922020"/>
          </a:xfrm>
          <a:prstGeom prst="rect">
            <a:avLst/>
          </a:prstGeom>
          <a:noFill/>
        </p:spPr>
        <p:txBody>
          <a:bodyPr wrap="none" rtlCol="0">
            <a:spAutoFit/>
          </a:bodyPr>
          <a:lstStyle/>
          <a:p>
            <a:r>
              <a:rPr lang="en-US" altLang="zh-CN" sz="5400" dirty="0">
                <a:solidFill>
                  <a:srgbClr val="FECC3C"/>
                </a:solidFill>
              </a:rPr>
              <a:t>PART 05</a:t>
            </a:r>
            <a:endParaRPr lang="zh-CN" altLang="en-US" sz="5400" dirty="0">
              <a:solidFill>
                <a:srgbClr val="FECC3C"/>
              </a:solidFill>
            </a:endParaRPr>
          </a:p>
        </p:txBody>
      </p:sp>
      <p:cxnSp>
        <p:nvCxnSpPr>
          <p:cNvPr id="11" name="直接连接符 10"/>
          <p:cNvCxnSpPr/>
          <p:nvPr/>
        </p:nvCxnSpPr>
        <p:spPr>
          <a:xfrm>
            <a:off x="5273135" y="3228536"/>
            <a:ext cx="2954655" cy="0"/>
          </a:xfrm>
          <a:prstGeom prst="line">
            <a:avLst/>
          </a:prstGeom>
          <a:ln w="25400">
            <a:solidFill>
              <a:srgbClr val="3187C6"/>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6241" y="1246768"/>
            <a:ext cx="11620249" cy="5735092"/>
            <a:chOff x="96241" y="1246768"/>
            <a:chExt cx="11620249" cy="5735092"/>
          </a:xfrm>
        </p:grpSpPr>
        <p:sp>
          <p:nvSpPr>
            <p:cNvPr id="23" name="斜纹 22"/>
            <p:cNvSpPr/>
            <p:nvPr/>
          </p:nvSpPr>
          <p:spPr>
            <a:xfrm rot="18776160" flipH="1">
              <a:off x="-792370" y="459101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4" name="斜纹 23"/>
            <p:cNvSpPr/>
            <p:nvPr/>
          </p:nvSpPr>
          <p:spPr>
            <a:xfrm rot="18776160" flipH="1">
              <a:off x="-1088011" y="505837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5" name="斜纹 24"/>
            <p:cNvSpPr/>
            <p:nvPr/>
          </p:nvSpPr>
          <p:spPr>
            <a:xfrm rot="7976160" flipH="1">
              <a:off x="9793007" y="2431020"/>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7976160" flipH="1">
              <a:off x="9680608" y="278496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3840480" cy="460375"/>
          </a:xfrm>
          <a:prstGeom prst="rect">
            <a:avLst/>
          </a:prstGeom>
          <a:noFill/>
        </p:spPr>
        <p:txBody>
          <a:bodyPr wrap="none" rtlCol="0">
            <a:spAutoFit/>
          </a:bodyPr>
          <a:lstStyle/>
          <a:p>
            <a:pPr algn="l"/>
            <a:r>
              <a:rPr lang="zh-CN" altLang="en-US" sz="2400" dirty="0">
                <a:solidFill>
                  <a:srgbClr val="00355C"/>
                </a:solidFill>
              </a:rPr>
              <a:t>深度学习求解拉格朗日乘子</a:t>
            </a: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5" name="文本框 4"/>
          <p:cNvSpPr txBox="1"/>
          <p:nvPr/>
        </p:nvSpPr>
        <p:spPr>
          <a:xfrm>
            <a:off x="1570355" y="1153795"/>
            <a:ext cx="9397365" cy="4117975"/>
          </a:xfrm>
          <a:prstGeom prst="rect">
            <a:avLst/>
          </a:prstGeom>
          <a:noFill/>
        </p:spPr>
        <p:txBody>
          <a:bodyPr wrap="square" rtlCol="0">
            <a:noAutofit/>
          </a:bodyPr>
          <a:lstStyle/>
          <a:p>
            <a:pPr indent="0" algn="l" fontAlgn="auto">
              <a:lnSpc>
                <a:spcPct val="150000"/>
              </a:lnSpc>
            </a:pPr>
            <a:r>
              <a:rPr lang="en-US" altLang="zh-CN" dirty="0"/>
              <a:t>         </a:t>
            </a:r>
            <a:r>
              <a:rPr dirty="0"/>
              <a:t>使用深度学习求解拉格朗日乘子问题，主要旨在解决传统优化方法在处理高维度数据和复杂模型时往往效率低下，难以找到全局最优解。深度学习能够处理这类高维度问题，并有效识别和利用数据中的复杂模式。并且许多实际问题包含复杂的非线性约束条件，这对传统求解方法是一大挑战。深度学习模型的非线性表达能力使其能够更好地处理这类约束。深度学习通过从数据中自动学习特征和关系，减少了对先验知识的依赖。在计算资源利用方面，传统方法无法充分利用现代并行计算资源，如GPU和TPU，这限制了它们处理大规模问题的能力，深度学习算法天然支持并行计算，可以显著加速计算过程。在变化的环境中，传统模型可能需要重新设计或调整，深度学习模型通过重新训练可以适应环境变化，提供更加灵活的适应机制。</a:t>
            </a:r>
          </a:p>
          <a:p>
            <a:pPr indent="0" algn="l" fontAlgn="auto">
              <a:lnSpc>
                <a:spcPct val="150000"/>
              </a:lnSpc>
            </a:pPr>
            <a:r>
              <a:rPr lang="en-US" dirty="0"/>
              <a:t>         </a:t>
            </a:r>
            <a:r>
              <a:rPr dirty="0"/>
              <a:t>通过解决这些问题，深度学习提供了一种强大而灵活的方法来求解拉格朗日乘子问题，尤其适用于那些复杂、高维、并且传统方法难以处理的优化问题。</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89083" y="2573155"/>
            <a:ext cx="9936480" cy="1568450"/>
          </a:xfrm>
          <a:prstGeom prst="rect">
            <a:avLst/>
          </a:prstGeom>
          <a:noFill/>
        </p:spPr>
        <p:txBody>
          <a:bodyPr wrap="none" rtlCol="0">
            <a:spAutoFit/>
          </a:bodyPr>
          <a:lstStyle/>
          <a:p>
            <a:pPr algn="l"/>
            <a:r>
              <a:rPr lang="zh-CN" altLang="en-US" sz="9600" dirty="0">
                <a:solidFill>
                  <a:srgbClr val="00355C"/>
                </a:solidFill>
              </a:rPr>
              <a:t>请老师批评指正！</a:t>
            </a: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259382" y="5378166"/>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494205" y="5573345"/>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2" name="组合 1"/>
          <p:cNvGrpSpPr/>
          <p:nvPr/>
        </p:nvGrpSpPr>
        <p:grpSpPr>
          <a:xfrm>
            <a:off x="96241" y="1246768"/>
            <a:ext cx="11620249" cy="5735092"/>
            <a:chOff x="96241" y="1246768"/>
            <a:chExt cx="11620249" cy="5735092"/>
          </a:xfrm>
        </p:grpSpPr>
        <p:sp>
          <p:nvSpPr>
            <p:cNvPr id="38" name="斜纹 37"/>
            <p:cNvSpPr/>
            <p:nvPr/>
          </p:nvSpPr>
          <p:spPr>
            <a:xfrm rot="18776160" flipH="1">
              <a:off x="-792370" y="459101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9" name="斜纹 38"/>
            <p:cNvSpPr/>
            <p:nvPr/>
          </p:nvSpPr>
          <p:spPr>
            <a:xfrm rot="18776160" flipH="1">
              <a:off x="-1088011" y="505837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p:cNvSpPr/>
            <p:nvPr/>
          </p:nvSpPr>
          <p:spPr>
            <a:xfrm rot="7976160" flipH="1">
              <a:off x="9793007" y="2431020"/>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5" name="斜纹 44"/>
            <p:cNvSpPr/>
            <p:nvPr/>
          </p:nvSpPr>
          <p:spPr>
            <a:xfrm rot="7976160" flipH="1">
              <a:off x="9680608" y="278496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2" name="组合 51"/>
          <p:cNvGrpSpPr/>
          <p:nvPr/>
        </p:nvGrpSpPr>
        <p:grpSpPr>
          <a:xfrm>
            <a:off x="3870262" y="2747660"/>
            <a:ext cx="963124" cy="963124"/>
            <a:chOff x="4082280" y="2326963"/>
            <a:chExt cx="963124" cy="963124"/>
          </a:xfrm>
        </p:grpSpPr>
        <p:sp>
          <p:nvSpPr>
            <p:cNvPr id="71" name="矩形 70"/>
            <p:cNvSpPr/>
            <p:nvPr/>
          </p:nvSpPr>
          <p:spPr>
            <a:xfrm rot="2700000">
              <a:off x="4082280" y="232696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2" name="文本框 71"/>
            <p:cNvSpPr txBox="1"/>
            <p:nvPr/>
          </p:nvSpPr>
          <p:spPr>
            <a:xfrm>
              <a:off x="4088095" y="2453411"/>
              <a:ext cx="787395" cy="707886"/>
            </a:xfrm>
            <a:prstGeom prst="rect">
              <a:avLst/>
            </a:prstGeom>
            <a:noFill/>
          </p:spPr>
          <p:txBody>
            <a:bodyPr wrap="none" rtlCol="0">
              <a:spAutoFit/>
            </a:bodyPr>
            <a:lstStyle/>
            <a:p>
              <a:r>
                <a:rPr lang="en-US" altLang="zh-CN" sz="4000" i="1" dirty="0">
                  <a:solidFill>
                    <a:schemeClr val="bg1"/>
                  </a:solidFill>
                </a:rPr>
                <a:t>01</a:t>
              </a:r>
              <a:endParaRPr lang="zh-CN" altLang="en-US" sz="4000" i="1" dirty="0">
                <a:solidFill>
                  <a:schemeClr val="bg1"/>
                </a:solidFill>
              </a:endParaRPr>
            </a:p>
          </p:txBody>
        </p:sp>
      </p:grpSp>
      <p:sp>
        <p:nvSpPr>
          <p:cNvPr id="70" name="文本框 69"/>
          <p:cNvSpPr txBox="1"/>
          <p:nvPr/>
        </p:nvSpPr>
        <p:spPr>
          <a:xfrm>
            <a:off x="5273483" y="3301688"/>
            <a:ext cx="4728845" cy="1198880"/>
          </a:xfrm>
          <a:prstGeom prst="rect">
            <a:avLst/>
          </a:prstGeom>
          <a:noFill/>
        </p:spPr>
        <p:txBody>
          <a:bodyPr wrap="none" rtlCol="0">
            <a:spAutoFit/>
          </a:bodyPr>
          <a:lstStyle/>
          <a:p>
            <a:pPr algn="l"/>
            <a:r>
              <a:rPr lang="zh-CN" altLang="en-US" sz="3600" dirty="0"/>
              <a:t>拉格朗日乘子法的</a:t>
            </a:r>
          </a:p>
          <a:p>
            <a:pPr algn="l"/>
            <a:r>
              <a:rPr lang="zh-CN" altLang="en-US" sz="3600" dirty="0"/>
              <a:t> </a:t>
            </a:r>
            <a:r>
              <a:rPr lang="en-US" altLang="zh-CN" sz="3600" dirty="0"/>
              <a:t>            </a:t>
            </a:r>
            <a:r>
              <a:rPr lang="zh-CN" altLang="en-US" sz="3600" dirty="0"/>
              <a:t>基本定义和思想</a:t>
            </a:r>
          </a:p>
        </p:txBody>
      </p:sp>
      <p:sp>
        <p:nvSpPr>
          <p:cNvPr id="8" name="文本框 7"/>
          <p:cNvSpPr txBox="1"/>
          <p:nvPr/>
        </p:nvSpPr>
        <p:spPr>
          <a:xfrm>
            <a:off x="5309711" y="2442419"/>
            <a:ext cx="2887345" cy="922020"/>
          </a:xfrm>
          <a:prstGeom prst="rect">
            <a:avLst/>
          </a:prstGeom>
          <a:noFill/>
        </p:spPr>
        <p:txBody>
          <a:bodyPr wrap="none" rtlCol="0">
            <a:spAutoFit/>
          </a:bodyPr>
          <a:lstStyle/>
          <a:p>
            <a:r>
              <a:rPr lang="en-US" altLang="zh-CN" sz="5400" dirty="0">
                <a:solidFill>
                  <a:srgbClr val="F7C15D"/>
                </a:solidFill>
              </a:rPr>
              <a:t>PART 01</a:t>
            </a:r>
            <a:endParaRPr lang="zh-CN" altLang="en-US" sz="5400" dirty="0">
              <a:solidFill>
                <a:srgbClr val="F7C15D"/>
              </a:solidFill>
            </a:endParaRPr>
          </a:p>
        </p:txBody>
      </p:sp>
      <p:cxnSp>
        <p:nvCxnSpPr>
          <p:cNvPr id="11" name="直接连接符 10"/>
          <p:cNvCxnSpPr/>
          <p:nvPr/>
        </p:nvCxnSpPr>
        <p:spPr>
          <a:xfrm>
            <a:off x="5273135" y="3228536"/>
            <a:ext cx="2954655" cy="0"/>
          </a:xfrm>
          <a:prstGeom prst="line">
            <a:avLst/>
          </a:prstGeom>
          <a:ln w="25400">
            <a:solidFill>
              <a:srgbClr val="3187C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EC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4754880" cy="829945"/>
          </a:xfrm>
          <a:prstGeom prst="rect">
            <a:avLst/>
          </a:prstGeom>
          <a:noFill/>
        </p:spPr>
        <p:txBody>
          <a:bodyPr wrap="none" rtlCol="0">
            <a:spAutoFit/>
          </a:bodyPr>
          <a:lstStyle/>
          <a:p>
            <a:pPr algn="l"/>
            <a:r>
              <a:rPr lang="zh-CN" altLang="en-US" sz="2400" dirty="0">
                <a:solidFill>
                  <a:srgbClr val="00355C"/>
                </a:solidFill>
                <a:sym typeface="+mn-ea"/>
              </a:rPr>
              <a:t>拉格朗日乘子法的基本定义和思想</a:t>
            </a:r>
            <a:endParaRPr lang="zh-CN" altLang="en-US" sz="2400" dirty="0">
              <a:solidFill>
                <a:srgbClr val="00355C"/>
              </a:solidFill>
            </a:endParaRPr>
          </a:p>
          <a:p>
            <a:endParaRPr lang="zh-CN" altLang="en-US" sz="2400" dirty="0">
              <a:solidFill>
                <a:srgbClr val="00355C"/>
              </a:solidFill>
            </a:endParaRPr>
          </a:p>
        </p:txBody>
      </p:sp>
      <p:sp>
        <p:nvSpPr>
          <p:cNvPr id="81" name="斜纹 80"/>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82" name="斜纹 81"/>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84" name="斜纹 83"/>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85" name="斜纹 84"/>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 name="文本框 2"/>
          <p:cNvSpPr txBox="1"/>
          <p:nvPr/>
        </p:nvSpPr>
        <p:spPr>
          <a:xfrm>
            <a:off x="1493901" y="1821497"/>
            <a:ext cx="4064000" cy="3368675"/>
          </a:xfrm>
          <a:prstGeom prst="rect">
            <a:avLst/>
          </a:prstGeom>
          <a:noFill/>
        </p:spPr>
        <p:txBody>
          <a:bodyPr wrap="square" rtlCol="0">
            <a:noAutofit/>
          </a:bodyPr>
          <a:lstStyle/>
          <a:p>
            <a:pPr algn="just"/>
            <a:r>
              <a:rPr lang="zh-CN" altLang="en-US" sz="2000" dirty="0"/>
              <a:t>拉格朗日乘子法是一种优化算法，主要用于解决带约束条件下的优化问题。其基本思想就是通过引入拉格朗日乘子，将含有n个变量、k个约束条件的约束优化问题转化为含有（n+k）个变量的无约束优化问题</a:t>
            </a:r>
          </a:p>
        </p:txBody>
      </p:sp>
      <p:sp>
        <p:nvSpPr>
          <p:cNvPr id="4" name="文本框 3"/>
          <p:cNvSpPr txBox="1"/>
          <p:nvPr/>
        </p:nvSpPr>
        <p:spPr>
          <a:xfrm>
            <a:off x="6322060" y="1431925"/>
            <a:ext cx="4064000" cy="3138170"/>
          </a:xfrm>
          <a:prstGeom prst="rect">
            <a:avLst/>
          </a:prstGeom>
          <a:noFill/>
        </p:spPr>
        <p:txBody>
          <a:bodyPr wrap="square" rtlCol="0">
            <a:spAutoFit/>
          </a:bodyPr>
          <a:lstStyle/>
          <a:p>
            <a:pPr algn="just"/>
            <a:r>
              <a:rPr lang="zh-CN" altLang="en-US" dirty="0"/>
              <a:t>原始问题描述</a:t>
            </a:r>
          </a:p>
          <a:p>
            <a:pPr algn="just"/>
            <a:r>
              <a:rPr lang="zh-CN" altLang="en-US" dirty="0"/>
              <a:t>标准形式的带约束的优化问题可以用如下公式表示:</a:t>
            </a:r>
          </a:p>
          <a:p>
            <a:pPr algn="just"/>
            <a:endParaRPr lang="zh-CN" altLang="en-US" dirty="0"/>
          </a:p>
          <a:p>
            <a:pPr algn="just"/>
            <a:r>
              <a:rPr lang="zh-CN" altLang="en-US" dirty="0"/>
              <a:t> </a:t>
            </a:r>
          </a:p>
          <a:p>
            <a:pPr algn="just"/>
            <a:endParaRPr lang="zh-CN" altLang="en-US" dirty="0"/>
          </a:p>
          <a:p>
            <a:pPr algn="just"/>
            <a:endParaRPr lang="zh-CN" altLang="en-US" dirty="0"/>
          </a:p>
          <a:p>
            <a:pPr algn="just"/>
            <a:endParaRPr lang="zh-CN" altLang="en-US" dirty="0"/>
          </a:p>
          <a:p>
            <a:pPr algn="just"/>
            <a:r>
              <a:rPr lang="zh-CN" altLang="en-US" dirty="0"/>
              <a:t>为满足约束条件的当前问题的最优解，为最优解对应的最优值。在当前问题中为最优极小值。</a:t>
            </a:r>
          </a:p>
        </p:txBody>
      </p:sp>
      <p:pic>
        <p:nvPicPr>
          <p:cNvPr id="5" name="图片 1" descr="https://img-blog.csdnimg.cn/20181220235506588.png"/>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a:xfrm>
            <a:off x="6744335" y="2529205"/>
            <a:ext cx="2779395" cy="97663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3230880" cy="460375"/>
          </a:xfrm>
          <a:prstGeom prst="rect">
            <a:avLst/>
          </a:prstGeom>
          <a:noFill/>
        </p:spPr>
        <p:txBody>
          <a:bodyPr wrap="none" rtlCol="0">
            <a:spAutoFit/>
          </a:bodyPr>
          <a:lstStyle/>
          <a:p>
            <a:pPr algn="l"/>
            <a:r>
              <a:rPr lang="zh-CN" altLang="en-US" sz="2400" dirty="0">
                <a:solidFill>
                  <a:srgbClr val="00355C"/>
                </a:solidFill>
                <a:sym typeface="+mn-ea"/>
              </a:rPr>
              <a:t>拉格朗日乘子法的定义</a:t>
            </a:r>
            <a:endParaRPr lang="zh-CN" altLang="en-US" sz="2400" dirty="0">
              <a:solidFill>
                <a:srgbClr val="00355C"/>
              </a:solidFill>
            </a:endParaRPr>
          </a:p>
        </p:txBody>
      </p:sp>
      <p:grpSp>
        <p:nvGrpSpPr>
          <p:cNvPr id="66" name="组合 65"/>
          <p:cNvGrpSpPr/>
          <p:nvPr/>
        </p:nvGrpSpPr>
        <p:grpSpPr>
          <a:xfrm>
            <a:off x="-913511" y="-1730840"/>
            <a:ext cx="13957141" cy="10476193"/>
            <a:chOff x="-913511" y="-1730840"/>
            <a:chExt cx="13957141" cy="10476193"/>
          </a:xfrm>
        </p:grpSpPr>
        <p:sp>
          <p:nvSpPr>
            <p:cNvPr id="45" name="斜纹 44"/>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5" name="斜纹 14"/>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6" name="斜纹 15"/>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 name="文本框 1"/>
          <p:cNvSpPr txBox="1"/>
          <p:nvPr/>
        </p:nvSpPr>
        <p:spPr>
          <a:xfrm>
            <a:off x="1708785" y="1793875"/>
            <a:ext cx="8075930" cy="2862322"/>
          </a:xfrm>
          <a:prstGeom prst="rect">
            <a:avLst/>
          </a:prstGeom>
          <a:noFill/>
        </p:spPr>
        <p:txBody>
          <a:bodyPr wrap="square" rtlCol="0">
            <a:spAutoFit/>
          </a:bodyPr>
          <a:lstStyle/>
          <a:p>
            <a:r>
              <a:rPr lang="zh-CN" altLang="en-US" sz="2000" dirty="0"/>
              <a:t>拉格朗日乘子法的基本思想就是将公式中带有约束的最优化求解问题，转换为没有约束的优化问题。它的具体实现如公式：</a:t>
            </a:r>
          </a:p>
          <a:p>
            <a:r>
              <a:rPr lang="zh-CN" altLang="en-US" sz="2000" dirty="0"/>
              <a:t>       </a:t>
            </a:r>
          </a:p>
          <a:p>
            <a:endParaRPr lang="zh-CN" altLang="en-US" sz="2000" dirty="0"/>
          </a:p>
          <a:p>
            <a:endParaRPr lang="zh-CN" altLang="en-US" sz="2000" dirty="0"/>
          </a:p>
          <a:p>
            <a:endParaRPr lang="zh-CN" altLang="en-US" sz="2000" dirty="0"/>
          </a:p>
          <a:p>
            <a:endParaRPr lang="zh-CN" altLang="en-US" sz="2000" dirty="0"/>
          </a:p>
          <a:p>
            <a:endParaRPr lang="zh-CN" altLang="en-US" sz="2000" dirty="0"/>
          </a:p>
          <a:p>
            <a:r>
              <a:rPr lang="zh-CN" altLang="en-US" sz="2000" dirty="0"/>
              <a:t>其中，</a:t>
            </a:r>
            <a:r>
              <a:rPr lang="en-US" altLang="zh-CN" sz="2000" dirty="0"/>
              <a:t>L</a:t>
            </a:r>
            <a:r>
              <a:rPr lang="zh-CN" altLang="en-US" sz="2000" dirty="0"/>
              <a:t>是拉格朗日函数，</a:t>
            </a:r>
            <a:r>
              <a:rPr lang="zh-CN" altLang="en-US" sz="2000" b="1" dirty="0">
                <a:latin typeface="Arial" panose="020B0604020202020204" pitchFamily="34" charset="0"/>
                <a:cs typeface="Arial" panose="020B0604020202020204" pitchFamily="34" charset="0"/>
              </a:rPr>
              <a:t>α，β</a:t>
            </a:r>
            <a:r>
              <a:rPr lang="zh-CN" altLang="en-US" sz="2000" dirty="0"/>
              <a:t>就是拉格朗日乘子，且满足</a:t>
            </a:r>
            <a:r>
              <a:rPr lang="zh-CN" altLang="en-US" sz="2000" b="1" dirty="0">
                <a:latin typeface="Arial" panose="020B0604020202020204" pitchFamily="34" charset="0"/>
                <a:cs typeface="Arial" panose="020B0604020202020204" pitchFamily="34" charset="0"/>
              </a:rPr>
              <a:t>α</a:t>
            </a:r>
            <a:r>
              <a:rPr lang="en-US" altLang="zh-CN" sz="2000" b="1" dirty="0">
                <a:latin typeface="Arial" panose="020B0604020202020204" pitchFamily="34" charset="0"/>
                <a:cs typeface="Arial" panose="020B0604020202020204" pitchFamily="34" charset="0"/>
              </a:rPr>
              <a:t>i</a:t>
            </a:r>
            <a:r>
              <a:rPr lang="en-US" altLang="zh-CN" sz="2000" dirty="0">
                <a:latin typeface="Arial" panose="020B0604020202020204" pitchFamily="34" charset="0"/>
                <a:cs typeface="Arial" panose="020B0604020202020204" pitchFamily="34" charset="0"/>
              </a:rPr>
              <a:t>≥0</a:t>
            </a:r>
            <a:r>
              <a:rPr lang="zh-CN" altLang="en-US" sz="2000" dirty="0"/>
              <a:t>。</a:t>
            </a:r>
          </a:p>
        </p:txBody>
      </p:sp>
      <p:pic>
        <p:nvPicPr>
          <p:cNvPr id="4" name="图片 5" descr="https://img-blog.csdnimg.cn/20181221000836339.png"/>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a:xfrm>
            <a:off x="3921760" y="2787015"/>
            <a:ext cx="4348480" cy="9359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584960" y="2034793"/>
            <a:ext cx="9022080" cy="2107439"/>
          </a:xfrm>
          <a:prstGeom prst="rect">
            <a:avLst/>
          </a:prstGeom>
          <a:noFill/>
        </p:spPr>
        <p:txBody>
          <a:bodyPr wrap="none" rtlCol="0">
            <a:noAutofit/>
          </a:bodyPr>
          <a:lstStyle/>
          <a:p>
            <a:pPr algn="l"/>
            <a:r>
              <a:rPr lang="zh-CN" altLang="en-US" sz="2400" dirty="0">
                <a:solidFill>
                  <a:srgbClr val="00355C"/>
                </a:solidFill>
              </a:rPr>
              <a:t>拉格朗日乘子法可以将带约束的优化问题转换成无约束的优化问题</a:t>
            </a:r>
            <a:endParaRPr lang="en-US" altLang="zh-CN" sz="2400" dirty="0">
              <a:solidFill>
                <a:srgbClr val="00355C"/>
              </a:solidFill>
            </a:endParaRPr>
          </a:p>
          <a:p>
            <a:pPr algn="l"/>
            <a:endParaRPr lang="zh-CN" altLang="en-US" sz="2400" dirty="0">
              <a:solidFill>
                <a:srgbClr val="00355C"/>
              </a:solidFill>
            </a:endParaRPr>
          </a:p>
          <a:p>
            <a:pPr algn="l"/>
            <a:r>
              <a:rPr lang="zh-CN" altLang="en-US" sz="2400" dirty="0">
                <a:solidFill>
                  <a:srgbClr val="00355C"/>
                </a:solidFill>
              </a:rPr>
              <a:t>带约束的优化问题可以分为：</a:t>
            </a:r>
          </a:p>
          <a:p>
            <a:pPr algn="l"/>
            <a:r>
              <a:rPr lang="zh-CN" altLang="en-US" sz="2400" dirty="0">
                <a:solidFill>
                  <a:srgbClr val="FF0000"/>
                </a:solidFill>
              </a:rPr>
              <a:t>等式约束</a:t>
            </a:r>
            <a:r>
              <a:rPr lang="zh-CN" altLang="en-US" sz="2400" dirty="0">
                <a:solidFill>
                  <a:srgbClr val="00355C"/>
                </a:solidFill>
              </a:rPr>
              <a:t>的优化问题和</a:t>
            </a:r>
            <a:r>
              <a:rPr lang="zh-CN" altLang="en-US" sz="2400" dirty="0">
                <a:solidFill>
                  <a:srgbClr val="FF0000"/>
                </a:solidFill>
              </a:rPr>
              <a:t>不等式约束</a:t>
            </a:r>
            <a:r>
              <a:rPr lang="zh-CN" altLang="en-US" sz="2400" dirty="0">
                <a:solidFill>
                  <a:srgbClr val="00355C"/>
                </a:solidFill>
              </a:rPr>
              <a:t>的优化问题</a:t>
            </a:r>
          </a:p>
        </p:txBody>
      </p:sp>
      <p:grpSp>
        <p:nvGrpSpPr>
          <p:cNvPr id="23" name="组合 22"/>
          <p:cNvGrpSpPr/>
          <p:nvPr/>
        </p:nvGrpSpPr>
        <p:grpSpPr>
          <a:xfrm>
            <a:off x="-913511" y="-1730840"/>
            <a:ext cx="13957141" cy="10476193"/>
            <a:chOff x="-913511" y="-1730840"/>
            <a:chExt cx="13957141" cy="10476193"/>
          </a:xfrm>
        </p:grpSpPr>
        <p:sp>
          <p:nvSpPr>
            <p:cNvPr id="24" name="斜纹 2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5" name="斜纹 2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7" name="斜纹 2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259382" y="5378166"/>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494205" y="5573345"/>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2" name="组合 51"/>
          <p:cNvGrpSpPr/>
          <p:nvPr/>
        </p:nvGrpSpPr>
        <p:grpSpPr>
          <a:xfrm>
            <a:off x="3870262" y="2747660"/>
            <a:ext cx="963124" cy="963124"/>
            <a:chOff x="4082280" y="2326963"/>
            <a:chExt cx="963124" cy="963124"/>
          </a:xfrm>
        </p:grpSpPr>
        <p:sp>
          <p:nvSpPr>
            <p:cNvPr id="71" name="矩形 70"/>
            <p:cNvSpPr/>
            <p:nvPr/>
          </p:nvSpPr>
          <p:spPr>
            <a:xfrm rot="2700000">
              <a:off x="4082280" y="232696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2" name="文本框 71"/>
            <p:cNvSpPr txBox="1"/>
            <p:nvPr/>
          </p:nvSpPr>
          <p:spPr>
            <a:xfrm>
              <a:off x="4088095" y="2453411"/>
              <a:ext cx="787395" cy="707886"/>
            </a:xfrm>
            <a:prstGeom prst="rect">
              <a:avLst/>
            </a:prstGeom>
            <a:noFill/>
          </p:spPr>
          <p:txBody>
            <a:bodyPr wrap="none" rtlCol="0">
              <a:spAutoFit/>
            </a:bodyPr>
            <a:lstStyle/>
            <a:p>
              <a:r>
                <a:rPr lang="en-US" altLang="zh-CN" sz="4000" i="1" dirty="0">
                  <a:solidFill>
                    <a:schemeClr val="bg1"/>
                  </a:solidFill>
                </a:rPr>
                <a:t>02</a:t>
              </a:r>
              <a:endParaRPr lang="zh-CN" altLang="en-US" sz="4000" i="1" dirty="0">
                <a:solidFill>
                  <a:schemeClr val="bg1"/>
                </a:solidFill>
              </a:endParaRPr>
            </a:p>
          </p:txBody>
        </p:sp>
      </p:grpSp>
      <p:sp>
        <p:nvSpPr>
          <p:cNvPr id="70" name="文本框 69"/>
          <p:cNvSpPr txBox="1"/>
          <p:nvPr/>
        </p:nvSpPr>
        <p:spPr>
          <a:xfrm>
            <a:off x="5273483" y="3301688"/>
            <a:ext cx="2926080" cy="645160"/>
          </a:xfrm>
          <a:prstGeom prst="rect">
            <a:avLst/>
          </a:prstGeom>
          <a:noFill/>
        </p:spPr>
        <p:txBody>
          <a:bodyPr wrap="none" rtlCol="0">
            <a:spAutoFit/>
          </a:bodyPr>
          <a:lstStyle/>
          <a:p>
            <a:pPr algn="l"/>
            <a:r>
              <a:rPr lang="zh-CN" altLang="en-US" sz="3600" dirty="0"/>
              <a:t>等式约束条件</a:t>
            </a:r>
          </a:p>
        </p:txBody>
      </p:sp>
      <p:sp>
        <p:nvSpPr>
          <p:cNvPr id="8" name="文本框 7"/>
          <p:cNvSpPr txBox="1"/>
          <p:nvPr/>
        </p:nvSpPr>
        <p:spPr>
          <a:xfrm>
            <a:off x="5309711" y="2442419"/>
            <a:ext cx="2887345" cy="922020"/>
          </a:xfrm>
          <a:prstGeom prst="rect">
            <a:avLst/>
          </a:prstGeom>
          <a:noFill/>
        </p:spPr>
        <p:txBody>
          <a:bodyPr wrap="none" rtlCol="0">
            <a:spAutoFit/>
          </a:bodyPr>
          <a:lstStyle/>
          <a:p>
            <a:r>
              <a:rPr lang="en-US" altLang="zh-CN" sz="5400" dirty="0">
                <a:solidFill>
                  <a:srgbClr val="F7C15D"/>
                </a:solidFill>
              </a:rPr>
              <a:t>PART 02</a:t>
            </a:r>
            <a:endParaRPr lang="zh-CN" altLang="en-US" sz="5400" dirty="0">
              <a:solidFill>
                <a:srgbClr val="F7C15D"/>
              </a:solidFill>
            </a:endParaRPr>
          </a:p>
        </p:txBody>
      </p:sp>
      <p:cxnSp>
        <p:nvCxnSpPr>
          <p:cNvPr id="11" name="直接连接符 10"/>
          <p:cNvCxnSpPr/>
          <p:nvPr/>
        </p:nvCxnSpPr>
        <p:spPr>
          <a:xfrm>
            <a:off x="5273135" y="3228536"/>
            <a:ext cx="2954655" cy="0"/>
          </a:xfrm>
          <a:prstGeom prst="line">
            <a:avLst/>
          </a:prstGeom>
          <a:ln w="25400">
            <a:solidFill>
              <a:srgbClr val="3187C6"/>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6241" y="1246768"/>
            <a:ext cx="11620249" cy="5735092"/>
            <a:chOff x="96241" y="1246768"/>
            <a:chExt cx="11620249" cy="5735092"/>
          </a:xfrm>
        </p:grpSpPr>
        <p:sp>
          <p:nvSpPr>
            <p:cNvPr id="23" name="斜纹 22"/>
            <p:cNvSpPr/>
            <p:nvPr/>
          </p:nvSpPr>
          <p:spPr>
            <a:xfrm rot="18776160" flipH="1">
              <a:off x="-792370" y="459101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4" name="斜纹 23"/>
            <p:cNvSpPr/>
            <p:nvPr/>
          </p:nvSpPr>
          <p:spPr>
            <a:xfrm rot="18776160" flipH="1">
              <a:off x="-1088011" y="505837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5" name="斜纹 24"/>
            <p:cNvSpPr/>
            <p:nvPr/>
          </p:nvSpPr>
          <p:spPr>
            <a:xfrm rot="7976160" flipH="1">
              <a:off x="9793007" y="2431020"/>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7976160" flipH="1">
              <a:off x="9680608" y="278496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2011680" cy="460375"/>
          </a:xfrm>
          <a:prstGeom prst="rect">
            <a:avLst/>
          </a:prstGeom>
          <a:noFill/>
        </p:spPr>
        <p:txBody>
          <a:bodyPr wrap="none" rtlCol="0">
            <a:spAutoFit/>
          </a:bodyPr>
          <a:lstStyle/>
          <a:p>
            <a:pPr algn="l"/>
            <a:r>
              <a:rPr lang="zh-CN" altLang="en-US" sz="2400" dirty="0">
                <a:solidFill>
                  <a:srgbClr val="00355C"/>
                </a:solidFill>
              </a:rPr>
              <a:t>等式约束条件</a:t>
            </a: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5" name="文本框 4"/>
          <p:cNvSpPr txBox="1"/>
          <p:nvPr/>
        </p:nvSpPr>
        <p:spPr>
          <a:xfrm>
            <a:off x="2215365" y="1428446"/>
            <a:ext cx="8065135" cy="3438525"/>
          </a:xfrm>
          <a:prstGeom prst="rect">
            <a:avLst/>
          </a:prstGeom>
          <a:noFill/>
        </p:spPr>
        <p:txBody>
          <a:bodyPr wrap="square" rtlCol="0">
            <a:noAutofit/>
          </a:bodyPr>
          <a:lstStyle/>
          <a:p>
            <a:r>
              <a:rPr lang="zh-CN" altLang="en-US" sz="2000" dirty="0"/>
              <a:t>设目标函数，约束条件，形如:   </a:t>
            </a:r>
          </a:p>
          <a:p>
            <a:r>
              <a:rPr lang="zh-CN" altLang="en-US" sz="2000" dirty="0"/>
              <a:t>                                        </a:t>
            </a:r>
          </a:p>
          <a:p>
            <a:r>
              <a:rPr lang="zh-CN" altLang="en-US" sz="2000" dirty="0"/>
              <a:t>                     </a:t>
            </a:r>
          </a:p>
          <a:p>
            <a:endParaRPr lang="zh-CN" altLang="en-US" sz="2000" dirty="0"/>
          </a:p>
          <a:p>
            <a:endParaRPr lang="zh-CN" altLang="en-US" sz="2000" dirty="0"/>
          </a:p>
          <a:p>
            <a:r>
              <a:rPr lang="zh-CN" altLang="en-US" sz="2000" dirty="0"/>
              <a:t>解决方法是消元法或者拉格朗日法。</a:t>
            </a:r>
          </a:p>
          <a:p>
            <a:endParaRPr lang="zh-CN" altLang="en-US" sz="2000" dirty="0"/>
          </a:p>
          <a:p>
            <a:endParaRPr lang="zh-CN" altLang="en-US" sz="2000" dirty="0"/>
          </a:p>
          <a:p>
            <a:endParaRPr lang="zh-CN" altLang="en-US" sz="2000" dirty="0"/>
          </a:p>
          <a:p>
            <a:pPr algn="just"/>
            <a:r>
              <a:rPr lang="zh-CN" altLang="en-US" sz="2000" dirty="0"/>
              <a:t>消元法比较简单，但对于求解一些高阶问题在计算方面十分困难。</a:t>
            </a:r>
          </a:p>
          <a:p>
            <a:pPr algn="just"/>
            <a:r>
              <a:rPr lang="zh-CN" altLang="en-US" sz="2000" dirty="0"/>
              <a:t>对于拉格朗日乘子法，无论是高阶问题还是多变量多个等式约束问题都可以通过添加拉格朗日乘子将问题转化为无约束条件问题。</a:t>
            </a:r>
          </a:p>
        </p:txBody>
      </p:sp>
      <p:pic>
        <p:nvPicPr>
          <p:cNvPr id="6" name="图片 5" descr="屏幕截图 2024-03-10 125200"/>
          <p:cNvPicPr>
            <a:picLocks noChangeAspect="1"/>
          </p:cNvPicPr>
          <p:nvPr/>
        </p:nvPicPr>
        <p:blipFill>
          <a:blip r:embed="rId2"/>
          <a:stretch>
            <a:fillRect/>
          </a:stretch>
        </p:blipFill>
        <p:spPr>
          <a:xfrm>
            <a:off x="2687320" y="2058670"/>
            <a:ext cx="3238500" cy="6629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2011680" cy="460375"/>
          </a:xfrm>
          <a:prstGeom prst="rect">
            <a:avLst/>
          </a:prstGeom>
          <a:noFill/>
        </p:spPr>
        <p:txBody>
          <a:bodyPr wrap="none" rtlCol="0">
            <a:spAutoFit/>
          </a:bodyPr>
          <a:lstStyle/>
          <a:p>
            <a:pPr algn="l"/>
            <a:r>
              <a:rPr lang="zh-CN" altLang="en-US" sz="2400" dirty="0">
                <a:solidFill>
                  <a:srgbClr val="00355C"/>
                </a:solidFill>
              </a:rPr>
              <a:t>等式约束条件</a:t>
            </a: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pic>
        <p:nvPicPr>
          <p:cNvPr id="3" name="图片 2" descr="屏幕截图 2024-03-10 131009"/>
          <p:cNvPicPr>
            <a:picLocks noChangeAspect="1"/>
          </p:cNvPicPr>
          <p:nvPr/>
        </p:nvPicPr>
        <p:blipFill>
          <a:blip r:embed="rId2"/>
          <a:stretch>
            <a:fillRect/>
          </a:stretch>
        </p:blipFill>
        <p:spPr>
          <a:xfrm>
            <a:off x="2129323" y="1310823"/>
            <a:ext cx="8237220" cy="436689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jb3VudCI6MywiaGRpZCI6ImI4MjhkMjgyNzUwMjAyY2JkY2ZhZGVhNTQyOWNkODQyIiwidXNlckNvdW50Ijoy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39.654094488189,&quot;left&quot;:121.93188976377954,&quot;top&quot;:152.9450393700787,&quot;width&quot;:716.136299212598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39.654094488189,&quot;left&quot;:121.93188976377954,&quot;top&quot;:152.9450393700787,&quot;width&quot;:716.136299212598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39.654094488189,&quot;left&quot;:121.93188976377954,&quot;top&quot;:152.9450393700787,&quot;width&quot;:716.136299212598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39.654094488189,&quot;left&quot;:121.93188976377954,&quot;top&quot;:152.9450393700787,&quot;width&quot;:716.1362992125985}"/>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39.654094488189,&quot;left&quot;:121.93188976377954,&quot;top&quot;:152.9450393700787,&quot;width&quot;:716.1362992125985}"/>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39.654094488189,&quot;left&quot;:121.93188976377954,&quot;top&quot;:152.9450393700787,&quot;width&quot;:716.136299212598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39.654094488189,&quot;left&quot;:121.93188976377954,&quot;top&quot;:152.9450393700787,&quot;width&quot;:716.1362992125985}"/>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39.654094488189,&quot;left&quot;:121.93188976377954,&quot;top&quot;:152.9450393700787,&quot;width&quot;:716.1362992125985}"/>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39.654094488189,&quot;left&quot;:121.93188976377954,&quot;top&quot;:152.9450393700787,&quot;width&quot;:716.1362992125985}"/>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39.654094488189,&quot;left&quot;:121.93188976377954,&quot;top&quot;:152.9450393700787,&quot;width&quot;:716.1362992125985}"/>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39.654094488189,&quot;left&quot;:121.93188976377954,&quot;top&quot;:152.9450393700787,&quot;width&quot;:716.136299212598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39.654094488189,&quot;left&quot;:121.93188976377954,&quot;top&quot;:152.9450393700787,&quot;width&quot;:716.136299212598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39.654094488189,&quot;left&quot;:121.93188976377954,&quot;top&quot;:152.9450393700787,&quot;width&quot;:716.1362992125985}"/>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7C15D"/>
      </a:accent4>
      <a:accent5>
        <a:srgbClr val="5B9BD5"/>
      </a:accent5>
      <a:accent6>
        <a:srgbClr val="70AD47"/>
      </a:accent6>
      <a:hlink>
        <a:srgbClr val="0563C1"/>
      </a:hlink>
      <a:folHlink>
        <a:srgbClr val="954F72"/>
      </a:folHlink>
    </a:clrScheme>
    <a:fontScheme name="自定义 2">
      <a:majorFont>
        <a:latin typeface="思源黑体 CN Bold"/>
        <a:ea typeface="思源黑体 CN Bold"/>
        <a:cs typeface=""/>
      </a:majorFont>
      <a:minorFont>
        <a:latin typeface="思源黑体 CN Bold"/>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187C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925</Words>
  <Application>Microsoft Office PowerPoint</Application>
  <PresentationFormat>宽屏</PresentationFormat>
  <Paragraphs>114</Paragraphs>
  <Slides>24</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24</vt:i4>
      </vt:variant>
    </vt:vector>
  </HeadingPairs>
  <TitlesOfParts>
    <vt:vector size="28" baseType="lpstr">
      <vt:lpstr>Arial</vt:lpstr>
      <vt:lpstr>思源黑体 CN Bold</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M19162</dc:creator>
  <cp:lastModifiedBy>242999635@qq.com</cp:lastModifiedBy>
  <cp:revision>118</cp:revision>
  <dcterms:created xsi:type="dcterms:W3CDTF">2022-06-07T07:57:00Z</dcterms:created>
  <dcterms:modified xsi:type="dcterms:W3CDTF">2024-03-11T09:12:50Z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BB6B4B0EDC3843F6ACC588200358D5EC_13</vt:lpwstr>
  </property>
  <property fmtid="{D5CDD505-2E9C-101B-9397-08002B2CF9AE}" pid="3" name="KSOProductBuildVer">
    <vt:lpwstr>2052-12.1.0.16388</vt:lpwstr>
  </property>
  <property fmtid="{D5CDD505-2E9C-101B-9397-08002B2CF9AE}" pid="4" name="KSOTemplateUUID">
    <vt:lpwstr>v1.0_mb_yLpHW7NDqDQGI0dhjKS5eg==</vt:lpwstr>
  </property>
</Properties>
</file>